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7" r:id="rId5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CAD0"/>
    <a:srgbClr val="193E72"/>
    <a:srgbClr val="BECDA0"/>
    <a:srgbClr val="EC7C72"/>
    <a:srgbClr val="F6AB5D"/>
    <a:srgbClr val="FFDC97"/>
    <a:srgbClr val="79B989"/>
    <a:srgbClr val="6FBAC0"/>
    <a:srgbClr val="A2A0D0"/>
    <a:srgbClr val="747C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7"/>
  </p:normalViewPr>
  <p:slideViewPr>
    <p:cSldViewPr snapToGrid="0">
      <p:cViewPr varScale="1">
        <p:scale>
          <a:sx n="31" d="100"/>
          <a:sy n="31" d="100"/>
        </p:scale>
        <p:origin x="1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34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30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05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02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>
                    <a:tint val="82000"/>
                  </a:schemeClr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82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82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85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87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27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10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6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08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A9F71-6703-49E7-8BFB-169616684A7C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95CD6C-E6A8-4695-8A76-F0B46A4046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55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52CF6D-4093-30FC-87ED-CEE1AE390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84" y="0"/>
            <a:ext cx="30006244" cy="20263244"/>
          </a:xfrm>
          <a:prstGeom prst="rect">
            <a:avLst/>
          </a:prstGeom>
          <a:solidFill>
            <a:srgbClr val="BECAD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660BEF-5150-A107-AF3E-9B6C421BFF0D}"/>
              </a:ext>
            </a:extLst>
          </p:cNvPr>
          <p:cNvSpPr txBox="1"/>
          <p:nvPr/>
        </p:nvSpPr>
        <p:spPr>
          <a:xfrm>
            <a:off x="8065868" y="3188479"/>
            <a:ext cx="138300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Lato" panose="020F0502020204030203" pitchFamily="34" charset="77"/>
              </a:rPr>
              <a:t>Knowledge mobilisation is about getting the right information to the right people in the right format at the right time - by actively collaborating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64E4AFD-BC13-ED0E-EA87-BBF67E8EEBD6}"/>
              </a:ext>
            </a:extLst>
          </p:cNvPr>
          <p:cNvSpPr/>
          <p:nvPr/>
        </p:nvSpPr>
        <p:spPr>
          <a:xfrm>
            <a:off x="612254" y="9566366"/>
            <a:ext cx="3600000" cy="6181189"/>
          </a:xfrm>
          <a:prstGeom prst="roundRect">
            <a:avLst/>
          </a:prstGeom>
          <a:solidFill>
            <a:srgbClr val="EC7C7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Lato" panose="020F0502020204030203" pitchFamily="34" charset="77"/>
              </a:rPr>
              <a:t>Engagement and exploring needs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Lato" panose="020F0502020204030203" pitchFamily="34" charset="77"/>
              </a:rPr>
              <a:t>Potential users of research knowledge are identified  and their priorities properly understood.  Networks of people are built to share ideas, good practice, recent research </a:t>
            </a:r>
            <a:r>
              <a:rPr lang="en-US" sz="2400" dirty="0" err="1">
                <a:solidFill>
                  <a:schemeClr val="tx1"/>
                </a:solidFill>
                <a:latin typeface="Lato" panose="020F0502020204030203" pitchFamily="34" charset="77"/>
              </a:rPr>
              <a:t>etc</a:t>
            </a:r>
            <a:r>
              <a:rPr lang="en-US" sz="2400" dirty="0">
                <a:solidFill>
                  <a:schemeClr val="tx1"/>
                </a:solidFill>
                <a:latin typeface="Lato" panose="020F0502020204030203" pitchFamily="34" charset="77"/>
              </a:rPr>
              <a:t>, and Communities of Practice are developed.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2F811E9-6E3E-F353-4521-909A2693EA86}"/>
              </a:ext>
            </a:extLst>
          </p:cNvPr>
          <p:cNvSpPr/>
          <p:nvPr/>
        </p:nvSpPr>
        <p:spPr>
          <a:xfrm>
            <a:off x="4830945" y="9566366"/>
            <a:ext cx="3600000" cy="6181189"/>
          </a:xfrm>
          <a:prstGeom prst="roundRect">
            <a:avLst/>
          </a:prstGeom>
          <a:solidFill>
            <a:srgbClr val="F6AB5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Lato" panose="020F0502020204030203" pitchFamily="34" charset="77"/>
              </a:rPr>
              <a:t>Coproduction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Lato" panose="020F0502020204030203" pitchFamily="34" charset="77"/>
              </a:rPr>
              <a:t>People with lived experience and end users direct and inform all parts of the work throughout the research life cycle.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51871DE-1F06-1094-2BBE-4027CAF8DDAE}"/>
              </a:ext>
            </a:extLst>
          </p:cNvPr>
          <p:cNvSpPr/>
          <p:nvPr/>
        </p:nvSpPr>
        <p:spPr>
          <a:xfrm>
            <a:off x="9099546" y="9566366"/>
            <a:ext cx="3600000" cy="6181189"/>
          </a:xfrm>
          <a:prstGeom prst="roundRect">
            <a:avLst/>
          </a:prstGeom>
          <a:solidFill>
            <a:srgbClr val="FFDC9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Lato" panose="020F0502020204030203" pitchFamily="34" charset="77"/>
              </a:rPr>
              <a:t>Synthesis</a:t>
            </a:r>
            <a:endParaRPr lang="en-GB" sz="2400" b="1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Lato" panose="020F0502020204030203" pitchFamily="34" charset="77"/>
              </a:rPr>
              <a:t>Evidence is appraised and consolidated into a useable package of information for others.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5375735-552E-5831-9A5C-B4FA3B5C89A0}"/>
              </a:ext>
            </a:extLst>
          </p:cNvPr>
          <p:cNvSpPr/>
          <p:nvPr/>
        </p:nvSpPr>
        <p:spPr>
          <a:xfrm>
            <a:off x="17692933" y="9566366"/>
            <a:ext cx="3600000" cy="6181189"/>
          </a:xfrm>
          <a:prstGeom prst="roundRect">
            <a:avLst/>
          </a:prstGeom>
          <a:solidFill>
            <a:srgbClr val="6FBA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Lato" panose="020F0502020204030203" pitchFamily="34" charset="77"/>
              </a:rPr>
              <a:t>Training and capacity building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Lato" panose="020F0502020204030203" pitchFamily="34" charset="77"/>
              </a:rPr>
              <a:t>Research findings and support for KM capacity-building are packaged up into training sessions, events, online resources etc.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5F8F124-7735-1306-81EF-1390C63430A9}"/>
              </a:ext>
            </a:extLst>
          </p:cNvPr>
          <p:cNvSpPr/>
          <p:nvPr/>
        </p:nvSpPr>
        <p:spPr>
          <a:xfrm>
            <a:off x="22017720" y="9566366"/>
            <a:ext cx="3600000" cy="6181189"/>
          </a:xfrm>
          <a:prstGeom prst="roundRect">
            <a:avLst/>
          </a:prstGeom>
          <a:solidFill>
            <a:srgbClr val="A2A0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>
                <a:solidFill>
                  <a:schemeClr val="tx1"/>
                </a:solidFill>
                <a:latin typeface="Lato" panose="020F0502020204030203" pitchFamily="34" charset="77"/>
              </a:rPr>
              <a:t>Implementation</a:t>
            </a:r>
            <a:endParaRPr lang="en-GB" sz="2400" b="1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GB" sz="2400">
                <a:solidFill>
                  <a:schemeClr val="tx1"/>
                </a:solidFill>
                <a:latin typeface="Lato" panose="020F0502020204030203" pitchFamily="34" charset="77"/>
              </a:rPr>
              <a:t>Approaches to applying research and innovation to change practice are identified and delivered.</a:t>
            </a: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6B97C33-A472-5C13-6B7E-F6A242CC59B5}"/>
              </a:ext>
            </a:extLst>
          </p:cNvPr>
          <p:cNvSpPr/>
          <p:nvPr/>
        </p:nvSpPr>
        <p:spPr>
          <a:xfrm>
            <a:off x="26342507" y="9566365"/>
            <a:ext cx="3600000" cy="6181189"/>
          </a:xfrm>
          <a:prstGeom prst="roundRect">
            <a:avLst/>
          </a:prstGeom>
          <a:solidFill>
            <a:srgbClr val="747C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Lato" panose="020F0502020204030203" pitchFamily="34" charset="77"/>
              </a:rPr>
              <a:t>Influencing</a:t>
            </a:r>
            <a:endParaRPr lang="en-GB" sz="2400" b="1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Lato" panose="020F0502020204030203" pitchFamily="34" charset="77"/>
              </a:rPr>
              <a:t>Decision-makers are identified and engaged.  Windows of opportunity for influencing change are optimised.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GB" sz="2400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6DFEC22-4138-2EA6-7988-87CBEFFB09BF}"/>
              </a:ext>
            </a:extLst>
          </p:cNvPr>
          <p:cNvSpPr/>
          <p:nvPr/>
        </p:nvSpPr>
        <p:spPr>
          <a:xfrm>
            <a:off x="13368147" y="9566366"/>
            <a:ext cx="3600000" cy="6181189"/>
          </a:xfrm>
          <a:prstGeom prst="roundRect">
            <a:avLst/>
          </a:prstGeom>
          <a:solidFill>
            <a:srgbClr val="79B98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tx1"/>
                </a:solidFill>
                <a:latin typeface="Lato" panose="020F0502020204030203" pitchFamily="34" charset="77"/>
              </a:rPr>
              <a:t>Sharing findings</a:t>
            </a:r>
          </a:p>
          <a:p>
            <a:pPr algn="ctr"/>
            <a:endParaRPr lang="en-US" sz="2400" b="1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r>
              <a:rPr lang="en-US" sz="2400">
                <a:solidFill>
                  <a:schemeClr val="tx1"/>
                </a:solidFill>
                <a:latin typeface="Lato" panose="020F0502020204030203" pitchFamily="34" charset="77"/>
              </a:rPr>
              <a:t>Ways to get research findings to those who could use them in the right format and timeframe are developed and delivered.</a:t>
            </a:r>
          </a:p>
          <a:p>
            <a:pPr algn="ctr"/>
            <a:endParaRPr lang="en-US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>
              <a:solidFill>
                <a:schemeClr val="tx1"/>
              </a:solidFill>
              <a:latin typeface="Lato" panose="020F0502020204030203" pitchFamily="34" charset="77"/>
            </a:endParaRPr>
          </a:p>
          <a:p>
            <a:pPr algn="ctr"/>
            <a:endParaRPr lang="en-US" sz="240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59537A-DB16-DCA3-C6C3-9634FC00DAB1}"/>
              </a:ext>
            </a:extLst>
          </p:cNvPr>
          <p:cNvSpPr txBox="1"/>
          <p:nvPr/>
        </p:nvSpPr>
        <p:spPr>
          <a:xfrm>
            <a:off x="5678968" y="6321923"/>
            <a:ext cx="186038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latin typeface="Lato" panose="020F0502020204030203" pitchFamily="34" charset="77"/>
              </a:rPr>
              <a:t>A canopy of activities helps mobilise knowledge effectively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E2E8ACD-BBA2-33AD-CC7F-9A9157276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259" y="0"/>
            <a:ext cx="2759953" cy="2759953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8A00725-98CF-02E8-6E94-22D9AB67D341}"/>
              </a:ext>
            </a:extLst>
          </p:cNvPr>
          <p:cNvSpPr/>
          <p:nvPr/>
        </p:nvSpPr>
        <p:spPr>
          <a:xfrm>
            <a:off x="1113445" y="17385254"/>
            <a:ext cx="10054821" cy="2624399"/>
          </a:xfrm>
          <a:prstGeom prst="roundRect">
            <a:avLst/>
          </a:prstGeom>
          <a:solidFill>
            <a:srgbClr val="BECAD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  <a:latin typeface="Lato" panose="020F0502020204030203" pitchFamily="34" charset="77"/>
              </a:rPr>
              <a:t>Adopting a strategic approach, by first clarifying the impact you want, can help you prioritise which KM activities to use with particular groups</a:t>
            </a:r>
          </a:p>
        </p:txBody>
      </p:sp>
      <p:sp>
        <p:nvSpPr>
          <p:cNvPr id="22" name="Arrow: Striped Right 21">
            <a:extLst>
              <a:ext uri="{FF2B5EF4-FFF2-40B4-BE49-F238E27FC236}">
                <a16:creationId xmlns:a16="http://schemas.microsoft.com/office/drawing/2014/main" id="{AC06DC8A-AE62-386F-1320-008FD08DCFBA}"/>
              </a:ext>
            </a:extLst>
          </p:cNvPr>
          <p:cNvSpPr/>
          <p:nvPr/>
        </p:nvSpPr>
        <p:spPr>
          <a:xfrm>
            <a:off x="17911080" y="16306546"/>
            <a:ext cx="7839742" cy="4781817"/>
          </a:xfrm>
          <a:prstGeom prst="stripedRightArrow">
            <a:avLst/>
          </a:prstGeom>
          <a:solidFill>
            <a:srgbClr val="BECAD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>
                <a:solidFill>
                  <a:schemeClr val="tx1"/>
                </a:solidFill>
                <a:latin typeface="Lato" panose="020F0502020204030203" pitchFamily="34" charset="77"/>
              </a:rPr>
              <a:t>And don’t forget to evaluate throughout!</a:t>
            </a:r>
          </a:p>
        </p:txBody>
      </p:sp>
      <p:pic>
        <p:nvPicPr>
          <p:cNvPr id="24" name="Graphic 23" descr="Clipboard Mixed with solid fill">
            <a:extLst>
              <a:ext uri="{FF2B5EF4-FFF2-40B4-BE49-F238E27FC236}">
                <a16:creationId xmlns:a16="http://schemas.microsoft.com/office/drawing/2014/main" id="{6D9CA7DB-19D5-65BE-A778-B7AE1A602D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85306" y="17090998"/>
            <a:ext cx="2918655" cy="2918655"/>
          </a:xfrm>
          <a:prstGeom prst="rect">
            <a:avLst/>
          </a:prstGeom>
        </p:spPr>
      </p:pic>
      <p:pic>
        <p:nvPicPr>
          <p:cNvPr id="2" name="Picture 1" descr="A close up of a logo&#10;&#10;AI-generated content may be incorrect.">
            <a:extLst>
              <a:ext uri="{FF2B5EF4-FFF2-40B4-BE49-F238E27FC236}">
                <a16:creationId xmlns:a16="http://schemas.microsoft.com/office/drawing/2014/main" id="{BC56302E-EAA9-C458-1CC6-A581CB8458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5" y="200231"/>
            <a:ext cx="9822183" cy="135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560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181AA36DD2EF4994624F9031168284" ma:contentTypeVersion="13" ma:contentTypeDescription="Create a new document." ma:contentTypeScope="" ma:versionID="53783243deae328a867da84b1f7dda59">
  <xsd:schema xmlns:xsd="http://www.w3.org/2001/XMLSchema" xmlns:xs="http://www.w3.org/2001/XMLSchema" xmlns:p="http://schemas.microsoft.com/office/2006/metadata/properties" xmlns:ns1="http://schemas.microsoft.com/sharepoint/v3" xmlns:ns2="969dcbba-b427-48ec-bd88-9ee245da2218" xmlns:ns3="2843cad3-a449-40b5-89a8-16b109e82768" targetNamespace="http://schemas.microsoft.com/office/2006/metadata/properties" ma:root="true" ma:fieldsID="ed66390cb7348b9a4256c1ae5a07608c" ns1:_="" ns2:_="" ns3:_="">
    <xsd:import namespace="http://schemas.microsoft.com/sharepoint/v3"/>
    <xsd:import namespace="969dcbba-b427-48ec-bd88-9ee245da2218"/>
    <xsd:import namespace="2843cad3-a449-40b5-89a8-16b109e82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9dcbba-b427-48ec-bd88-9ee245da22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3cad3-a449-40b5-89a8-16b109e827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ee69771-3309-478c-bb86-b933f7637870}" ma:internalName="TaxCatchAll" ma:showField="CatchAllData" ma:web="2843cad3-a449-40b5-89a8-16b109e827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969dcbba-b427-48ec-bd88-9ee245da2218">
      <Terms xmlns="http://schemas.microsoft.com/office/infopath/2007/PartnerControls"/>
    </lcf76f155ced4ddcb4097134ff3c332f>
    <_ip_UnifiedCompliancePolicyProperties xmlns="http://schemas.microsoft.com/sharepoint/v3" xsi:nil="true"/>
    <TaxCatchAll xmlns="2843cad3-a449-40b5-89a8-16b109e82768" xsi:nil="true"/>
  </documentManagement>
</p:properties>
</file>

<file path=customXml/itemProps1.xml><?xml version="1.0" encoding="utf-8"?>
<ds:datastoreItem xmlns:ds="http://schemas.openxmlformats.org/officeDocument/2006/customXml" ds:itemID="{7D8A704F-9A54-406A-85B6-7494274043C4}">
  <ds:schemaRefs>
    <ds:schemaRef ds:uri="2843cad3-a449-40b5-89a8-16b109e82768"/>
    <ds:schemaRef ds:uri="969dcbba-b427-48ec-bd88-9ee245da221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8E7E91D-15C2-4920-AB44-8AF8C7308F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B21CC4-8A7B-49E8-B426-F36917B11882}">
  <ds:schemaRefs>
    <ds:schemaRef ds:uri="2843cad3-a449-40b5-89a8-16b109e82768"/>
    <ds:schemaRef ds:uri="969dcbba-b427-48ec-bd88-9ee245da2218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220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Lato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Mirembe Woodrow</dc:creator>
  <cp:lastModifiedBy>Jamie Stevenson</cp:lastModifiedBy>
  <cp:revision>3</cp:revision>
  <dcterms:created xsi:type="dcterms:W3CDTF">2025-09-01T13:06:39Z</dcterms:created>
  <dcterms:modified xsi:type="dcterms:W3CDTF">2025-09-10T10:57:47Z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0x01010082181AA36DD2EF4994624F9031168284</vt:lpwstr>
  </property>
  <property fmtid="{D5CDD505-2E9C-101B-9397-08002B2CF9AE}" pid="3" name="MediaServiceImageTags">
    <vt:lpwstr/>
  </property>
</Properties>
</file>