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</p:sldMasterIdLst>
  <p:notesMasterIdLst>
    <p:notesMasterId r:id="rId20"/>
  </p:notesMasterIdLst>
  <p:sldIdLst>
    <p:sldId id="256" r:id="rId2"/>
    <p:sldId id="283" r:id="rId3"/>
    <p:sldId id="285" r:id="rId4"/>
    <p:sldId id="291" r:id="rId5"/>
    <p:sldId id="295" r:id="rId6"/>
    <p:sldId id="294" r:id="rId7"/>
    <p:sldId id="293" r:id="rId8"/>
    <p:sldId id="292" r:id="rId9"/>
    <p:sldId id="290" r:id="rId10"/>
    <p:sldId id="289" r:id="rId11"/>
    <p:sldId id="297" r:id="rId12"/>
    <p:sldId id="301" r:id="rId13"/>
    <p:sldId id="300" r:id="rId14"/>
    <p:sldId id="288" r:id="rId15"/>
    <p:sldId id="287" r:id="rId16"/>
    <p:sldId id="296" r:id="rId17"/>
    <p:sldId id="303" r:id="rId18"/>
    <p:sldId id="30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  <p14:sldId id="283"/>
            <p14:sldId id="285"/>
            <p14:sldId id="291"/>
            <p14:sldId id="295"/>
            <p14:sldId id="294"/>
            <p14:sldId id="293"/>
            <p14:sldId id="292"/>
            <p14:sldId id="290"/>
            <p14:sldId id="289"/>
            <p14:sldId id="297"/>
            <p14:sldId id="301"/>
            <p14:sldId id="300"/>
            <p14:sldId id="288"/>
            <p14:sldId id="287"/>
            <p14:sldId id="296"/>
            <p14:sldId id="303"/>
            <p14:sldId id="302"/>
          </p14:sldIdLst>
        </p14:section>
        <p14:section name="Body (content) slides" id="{E4A2DC7B-1CBD-4F66-ADDC-76AD8F216162}">
          <p14:sldIdLst/>
        </p14:section>
        <p14:section name="Section separator slides" id="{0EBC4EC8-992E-41E7-B942-F8EB46ED6B78}">
          <p14:sldIdLst/>
        </p14:section>
        <p14:section name="End of presentation slide" id="{3DEFE252-2300-493E-B711-856B4416801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5D4E"/>
    <a:srgbClr val="FED47A"/>
    <a:srgbClr val="46A86C"/>
    <a:srgbClr val="193E72"/>
    <a:srgbClr val="ACBCC3"/>
    <a:srgbClr val="44AA6D"/>
    <a:srgbClr val="2EA9B0"/>
    <a:srgbClr val="6667B2"/>
    <a:srgbClr val="FFD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26"/>
  </p:normalViewPr>
  <p:slideViewPr>
    <p:cSldViewPr snapToGrid="0" snapToObjects="1">
      <p:cViewPr varScale="1">
        <p:scale>
          <a:sx n="68" d="100"/>
          <a:sy n="68" d="100"/>
        </p:scale>
        <p:origin x="81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ena Agarwal" userId="cf43e341-00bd-47e4-917a-d57d62e4db8f" providerId="ADAL" clId="{46F34FBA-B4A1-4B6A-8885-A707D3B33377}"/>
    <pc:docChg chg="undo custSel modSld">
      <pc:chgData name="Veena Agarwal" userId="cf43e341-00bd-47e4-917a-d57d62e4db8f" providerId="ADAL" clId="{46F34FBA-B4A1-4B6A-8885-A707D3B33377}" dt="2022-03-29T14:49:36.862" v="7" actId="1076"/>
      <pc:docMkLst>
        <pc:docMk/>
      </pc:docMkLst>
      <pc:sldChg chg="modSp mod">
        <pc:chgData name="Veena Agarwal" userId="cf43e341-00bd-47e4-917a-d57d62e4db8f" providerId="ADAL" clId="{46F34FBA-B4A1-4B6A-8885-A707D3B33377}" dt="2022-03-29T14:49:36.862" v="7" actId="1076"/>
        <pc:sldMkLst>
          <pc:docMk/>
          <pc:sldMk cId="582975066" sldId="292"/>
        </pc:sldMkLst>
        <pc:spChg chg="mod">
          <ac:chgData name="Veena Agarwal" userId="cf43e341-00bd-47e4-917a-d57d62e4db8f" providerId="ADAL" clId="{46F34FBA-B4A1-4B6A-8885-A707D3B33377}" dt="2022-03-29T14:48:47.160" v="6" actId="255"/>
          <ac:spMkLst>
            <pc:docMk/>
            <pc:sldMk cId="582975066" sldId="292"/>
            <ac:spMk id="5" creationId="{19FF9445-A6E3-4A92-A542-A423595BA665}"/>
          </ac:spMkLst>
        </pc:spChg>
        <pc:picChg chg="mod">
          <ac:chgData name="Veena Agarwal" userId="cf43e341-00bd-47e4-917a-d57d62e4db8f" providerId="ADAL" clId="{46F34FBA-B4A1-4B6A-8885-A707D3B33377}" dt="2022-03-29T14:49:36.862" v="7" actId="1076"/>
          <ac:picMkLst>
            <pc:docMk/>
            <pc:sldMk cId="582975066" sldId="292"/>
            <ac:picMk id="3" creationId="{175300F8-82DE-4584-AC66-C60C793A9F07}"/>
          </ac:picMkLst>
        </pc:picChg>
        <pc:picChg chg="mod">
          <ac:chgData name="Veena Agarwal" userId="cf43e341-00bd-47e4-917a-d57d62e4db8f" providerId="ADAL" clId="{46F34FBA-B4A1-4B6A-8885-A707D3B33377}" dt="2022-03-29T14:48:46.287" v="5" actId="1076"/>
          <ac:picMkLst>
            <pc:docMk/>
            <pc:sldMk cId="582975066" sldId="292"/>
            <ac:picMk id="7" creationId="{471CE2C6-E483-4377-BF19-FF6160DB2F7C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283144-4E80-4600-A3AF-31E811860D2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9955289-FF5D-4574-922F-8C96AB845BAD}">
      <dgm:prSet phldrT="[Text]"/>
      <dgm:spPr>
        <a:solidFill>
          <a:srgbClr val="ACBCC3"/>
        </a:solidFill>
      </dgm:spPr>
      <dgm:t>
        <a:bodyPr/>
        <a:lstStyle/>
        <a:p>
          <a:r>
            <a:rPr lang="en-GB" dirty="0"/>
            <a:t>Data collection</a:t>
          </a:r>
        </a:p>
      </dgm:t>
    </dgm:pt>
    <dgm:pt modelId="{D91DCEE2-2B25-40A2-90D8-63CC2D27D7EF}" type="parTrans" cxnId="{25507785-49AE-4E84-BA24-3CD17B07F069}">
      <dgm:prSet/>
      <dgm:spPr/>
      <dgm:t>
        <a:bodyPr/>
        <a:lstStyle/>
        <a:p>
          <a:endParaRPr lang="en-GB"/>
        </a:p>
      </dgm:t>
    </dgm:pt>
    <dgm:pt modelId="{CA719722-FF8A-4977-A8B2-E23C0BFF9D2C}" type="sibTrans" cxnId="{25507785-49AE-4E84-BA24-3CD17B07F069}">
      <dgm:prSet/>
      <dgm:spPr/>
      <dgm:t>
        <a:bodyPr/>
        <a:lstStyle/>
        <a:p>
          <a:endParaRPr lang="en-GB"/>
        </a:p>
      </dgm:t>
    </dgm:pt>
    <dgm:pt modelId="{23A134AB-7CF5-4817-AC00-B676CC54E5F8}">
      <dgm:prSet phldrT="[Text]"/>
      <dgm:spPr>
        <a:solidFill>
          <a:srgbClr val="ACBCC3"/>
        </a:solidFill>
      </dgm:spPr>
      <dgm:t>
        <a:bodyPr/>
        <a:lstStyle/>
        <a:p>
          <a:r>
            <a:rPr lang="en-GB" dirty="0"/>
            <a:t>Familiarisation of the data</a:t>
          </a:r>
        </a:p>
      </dgm:t>
    </dgm:pt>
    <dgm:pt modelId="{EA6F6CE1-939F-4DD0-9037-FF8E18A37D2F}" type="parTrans" cxnId="{DB0723FE-6A9D-4E90-B3C1-2BC25A92E0AC}">
      <dgm:prSet/>
      <dgm:spPr/>
      <dgm:t>
        <a:bodyPr/>
        <a:lstStyle/>
        <a:p>
          <a:endParaRPr lang="en-GB"/>
        </a:p>
      </dgm:t>
    </dgm:pt>
    <dgm:pt modelId="{72553945-FFEA-46A9-B3AE-1BE31ED4276A}" type="sibTrans" cxnId="{DB0723FE-6A9D-4E90-B3C1-2BC25A92E0AC}">
      <dgm:prSet/>
      <dgm:spPr/>
      <dgm:t>
        <a:bodyPr/>
        <a:lstStyle/>
        <a:p>
          <a:endParaRPr lang="en-GB"/>
        </a:p>
      </dgm:t>
    </dgm:pt>
    <dgm:pt modelId="{C777952C-0A9B-4B7D-85E1-5F730E31461D}">
      <dgm:prSet phldrT="[Text]"/>
      <dgm:spPr>
        <a:solidFill>
          <a:srgbClr val="ACBCC3"/>
        </a:solidFill>
      </dgm:spPr>
      <dgm:t>
        <a:bodyPr/>
        <a:lstStyle/>
        <a:p>
          <a:r>
            <a:rPr lang="en-GB" dirty="0"/>
            <a:t>Coding process</a:t>
          </a:r>
        </a:p>
        <a:p>
          <a:r>
            <a:rPr lang="en-GB" dirty="0"/>
            <a:t>(inductive / deductive)</a:t>
          </a:r>
        </a:p>
      </dgm:t>
    </dgm:pt>
    <dgm:pt modelId="{FB6EDEF7-2B23-4F98-827D-E1A9C451AD0A}" type="parTrans" cxnId="{2DA61D03-25FE-421A-8FCA-60CCC4E126BF}">
      <dgm:prSet/>
      <dgm:spPr/>
      <dgm:t>
        <a:bodyPr/>
        <a:lstStyle/>
        <a:p>
          <a:endParaRPr lang="en-GB"/>
        </a:p>
      </dgm:t>
    </dgm:pt>
    <dgm:pt modelId="{BFEAD73F-F4B1-4BAF-A1DF-84FF88308A42}" type="sibTrans" cxnId="{2DA61D03-25FE-421A-8FCA-60CCC4E126BF}">
      <dgm:prSet/>
      <dgm:spPr/>
      <dgm:t>
        <a:bodyPr/>
        <a:lstStyle/>
        <a:p>
          <a:endParaRPr lang="en-GB"/>
        </a:p>
      </dgm:t>
    </dgm:pt>
    <dgm:pt modelId="{738CF926-7B52-4306-A788-C2F107F8EC6E}">
      <dgm:prSet phldrT="[Text]"/>
      <dgm:spPr>
        <a:pattFill prst="pct80">
          <a:fgClr>
            <a:srgbClr val="ACBCC3"/>
          </a:fgClr>
          <a:bgClr>
            <a:schemeClr val="bg1"/>
          </a:bgClr>
        </a:pattFill>
      </dgm:spPr>
      <dgm:t>
        <a:bodyPr/>
        <a:lstStyle/>
        <a:p>
          <a:r>
            <a:rPr lang="en-GB" dirty="0"/>
            <a:t>Count</a:t>
          </a:r>
        </a:p>
      </dgm:t>
    </dgm:pt>
    <dgm:pt modelId="{8459AD84-AB9F-4E42-98FB-6AE0E4838EC0}" type="parTrans" cxnId="{20863379-9249-4C08-A969-125BB0BDB867}">
      <dgm:prSet/>
      <dgm:spPr/>
      <dgm:t>
        <a:bodyPr/>
        <a:lstStyle/>
        <a:p>
          <a:endParaRPr lang="en-GB"/>
        </a:p>
      </dgm:t>
    </dgm:pt>
    <dgm:pt modelId="{C6C5E131-A064-40C7-8613-183AC36C42FB}" type="sibTrans" cxnId="{20863379-9249-4C08-A969-125BB0BDB867}">
      <dgm:prSet/>
      <dgm:spPr/>
      <dgm:t>
        <a:bodyPr/>
        <a:lstStyle/>
        <a:p>
          <a:endParaRPr lang="en-GB"/>
        </a:p>
      </dgm:t>
    </dgm:pt>
    <dgm:pt modelId="{A4F6E8BF-437A-481A-BAA3-8CADB617D765}" type="pres">
      <dgm:prSet presAssocID="{7A283144-4E80-4600-A3AF-31E811860D2B}" presName="Name0" presStyleCnt="0">
        <dgm:presLayoutVars>
          <dgm:dir/>
          <dgm:resizeHandles val="exact"/>
        </dgm:presLayoutVars>
      </dgm:prSet>
      <dgm:spPr/>
    </dgm:pt>
    <dgm:pt modelId="{24E523BA-F669-457A-8EC9-276C1CB5AA56}" type="pres">
      <dgm:prSet presAssocID="{F9955289-FF5D-4574-922F-8C96AB845BAD}" presName="node" presStyleLbl="node1" presStyleIdx="0" presStyleCnt="4">
        <dgm:presLayoutVars>
          <dgm:bulletEnabled val="1"/>
        </dgm:presLayoutVars>
      </dgm:prSet>
      <dgm:spPr/>
    </dgm:pt>
    <dgm:pt modelId="{88291018-896E-4204-9F51-A00FB96C6663}" type="pres">
      <dgm:prSet presAssocID="{CA719722-FF8A-4977-A8B2-E23C0BFF9D2C}" presName="sibTrans" presStyleLbl="sibTrans2D1" presStyleIdx="0" presStyleCnt="3"/>
      <dgm:spPr/>
    </dgm:pt>
    <dgm:pt modelId="{D78E68C8-B30D-4B78-83FC-3B7CBE1553C6}" type="pres">
      <dgm:prSet presAssocID="{CA719722-FF8A-4977-A8B2-E23C0BFF9D2C}" presName="connectorText" presStyleLbl="sibTrans2D1" presStyleIdx="0" presStyleCnt="3"/>
      <dgm:spPr/>
    </dgm:pt>
    <dgm:pt modelId="{A9B8A26B-2F6E-4A51-85E1-4B1A819941C4}" type="pres">
      <dgm:prSet presAssocID="{23A134AB-7CF5-4817-AC00-B676CC54E5F8}" presName="node" presStyleLbl="node1" presStyleIdx="1" presStyleCnt="4">
        <dgm:presLayoutVars>
          <dgm:bulletEnabled val="1"/>
        </dgm:presLayoutVars>
      </dgm:prSet>
      <dgm:spPr/>
    </dgm:pt>
    <dgm:pt modelId="{D37D6555-69EC-476A-B3A2-8ED5FBC80BA4}" type="pres">
      <dgm:prSet presAssocID="{72553945-FFEA-46A9-B3AE-1BE31ED4276A}" presName="sibTrans" presStyleLbl="sibTrans2D1" presStyleIdx="1" presStyleCnt="3"/>
      <dgm:spPr/>
    </dgm:pt>
    <dgm:pt modelId="{D1E89B4B-1615-4BA0-9731-272D29E13EE7}" type="pres">
      <dgm:prSet presAssocID="{72553945-FFEA-46A9-B3AE-1BE31ED4276A}" presName="connectorText" presStyleLbl="sibTrans2D1" presStyleIdx="1" presStyleCnt="3"/>
      <dgm:spPr/>
    </dgm:pt>
    <dgm:pt modelId="{187FB8DE-E9E8-4EF6-8B80-923AD5E66E98}" type="pres">
      <dgm:prSet presAssocID="{C777952C-0A9B-4B7D-85E1-5F730E31461D}" presName="node" presStyleLbl="node1" presStyleIdx="2" presStyleCnt="4">
        <dgm:presLayoutVars>
          <dgm:bulletEnabled val="1"/>
        </dgm:presLayoutVars>
      </dgm:prSet>
      <dgm:spPr/>
    </dgm:pt>
    <dgm:pt modelId="{8D50CFF7-0248-4E10-A032-38E8A01C87C7}" type="pres">
      <dgm:prSet presAssocID="{BFEAD73F-F4B1-4BAF-A1DF-84FF88308A42}" presName="sibTrans" presStyleLbl="sibTrans2D1" presStyleIdx="2" presStyleCnt="3"/>
      <dgm:spPr/>
    </dgm:pt>
    <dgm:pt modelId="{613ED5B3-D79B-4F5D-8256-E183664744C1}" type="pres">
      <dgm:prSet presAssocID="{BFEAD73F-F4B1-4BAF-A1DF-84FF88308A42}" presName="connectorText" presStyleLbl="sibTrans2D1" presStyleIdx="2" presStyleCnt="3"/>
      <dgm:spPr/>
    </dgm:pt>
    <dgm:pt modelId="{BE5C22EE-E0BC-4E09-80C0-86C7DB455E2C}" type="pres">
      <dgm:prSet presAssocID="{738CF926-7B52-4306-A788-C2F107F8EC6E}" presName="node" presStyleLbl="node1" presStyleIdx="3" presStyleCnt="4">
        <dgm:presLayoutVars>
          <dgm:bulletEnabled val="1"/>
        </dgm:presLayoutVars>
      </dgm:prSet>
      <dgm:spPr/>
    </dgm:pt>
  </dgm:ptLst>
  <dgm:cxnLst>
    <dgm:cxn modelId="{2DA61D03-25FE-421A-8FCA-60CCC4E126BF}" srcId="{7A283144-4E80-4600-A3AF-31E811860D2B}" destId="{C777952C-0A9B-4B7D-85E1-5F730E31461D}" srcOrd="2" destOrd="0" parTransId="{FB6EDEF7-2B23-4F98-827D-E1A9C451AD0A}" sibTransId="{BFEAD73F-F4B1-4BAF-A1DF-84FF88308A42}"/>
    <dgm:cxn modelId="{54ABB829-8EC5-4382-8E67-F1BC452B29B1}" type="presOf" srcId="{BFEAD73F-F4B1-4BAF-A1DF-84FF88308A42}" destId="{8D50CFF7-0248-4E10-A032-38E8A01C87C7}" srcOrd="0" destOrd="0" presId="urn:microsoft.com/office/officeart/2005/8/layout/process1"/>
    <dgm:cxn modelId="{4F140631-72CB-46E6-9457-D5E908AD8B9F}" type="presOf" srcId="{CA719722-FF8A-4977-A8B2-E23C0BFF9D2C}" destId="{88291018-896E-4204-9F51-A00FB96C6663}" srcOrd="0" destOrd="0" presId="urn:microsoft.com/office/officeart/2005/8/layout/process1"/>
    <dgm:cxn modelId="{36A08E32-22E3-4CA4-BB59-E81A8CD7E53E}" type="presOf" srcId="{738CF926-7B52-4306-A788-C2F107F8EC6E}" destId="{BE5C22EE-E0BC-4E09-80C0-86C7DB455E2C}" srcOrd="0" destOrd="0" presId="urn:microsoft.com/office/officeart/2005/8/layout/process1"/>
    <dgm:cxn modelId="{086B633A-BC10-40D0-8EB9-8BAB76360717}" type="presOf" srcId="{BFEAD73F-F4B1-4BAF-A1DF-84FF88308A42}" destId="{613ED5B3-D79B-4F5D-8256-E183664744C1}" srcOrd="1" destOrd="0" presId="urn:microsoft.com/office/officeart/2005/8/layout/process1"/>
    <dgm:cxn modelId="{5F705870-D62E-4A43-BA88-976032C8FE67}" type="presOf" srcId="{23A134AB-7CF5-4817-AC00-B676CC54E5F8}" destId="{A9B8A26B-2F6E-4A51-85E1-4B1A819941C4}" srcOrd="0" destOrd="0" presId="urn:microsoft.com/office/officeart/2005/8/layout/process1"/>
    <dgm:cxn modelId="{4EC83452-283C-44E6-806A-EDA848AFAA1A}" type="presOf" srcId="{C777952C-0A9B-4B7D-85E1-5F730E31461D}" destId="{187FB8DE-E9E8-4EF6-8B80-923AD5E66E98}" srcOrd="0" destOrd="0" presId="urn:microsoft.com/office/officeart/2005/8/layout/process1"/>
    <dgm:cxn modelId="{20863379-9249-4C08-A969-125BB0BDB867}" srcId="{7A283144-4E80-4600-A3AF-31E811860D2B}" destId="{738CF926-7B52-4306-A788-C2F107F8EC6E}" srcOrd="3" destOrd="0" parTransId="{8459AD84-AB9F-4E42-98FB-6AE0E4838EC0}" sibTransId="{C6C5E131-A064-40C7-8613-183AC36C42FB}"/>
    <dgm:cxn modelId="{25507785-49AE-4E84-BA24-3CD17B07F069}" srcId="{7A283144-4E80-4600-A3AF-31E811860D2B}" destId="{F9955289-FF5D-4574-922F-8C96AB845BAD}" srcOrd="0" destOrd="0" parTransId="{D91DCEE2-2B25-40A2-90D8-63CC2D27D7EF}" sibTransId="{CA719722-FF8A-4977-A8B2-E23C0BFF9D2C}"/>
    <dgm:cxn modelId="{13F4D9B4-69F6-42E1-9823-82A6BFB1A153}" type="presOf" srcId="{72553945-FFEA-46A9-B3AE-1BE31ED4276A}" destId="{D37D6555-69EC-476A-B3A2-8ED5FBC80BA4}" srcOrd="0" destOrd="0" presId="urn:microsoft.com/office/officeart/2005/8/layout/process1"/>
    <dgm:cxn modelId="{3B9832CC-F0ED-41B3-A4E8-E243C12361EC}" type="presOf" srcId="{72553945-FFEA-46A9-B3AE-1BE31ED4276A}" destId="{D1E89B4B-1615-4BA0-9731-272D29E13EE7}" srcOrd="1" destOrd="0" presId="urn:microsoft.com/office/officeart/2005/8/layout/process1"/>
    <dgm:cxn modelId="{D93361D6-478E-4FA7-AD79-D6F570477644}" type="presOf" srcId="{7A283144-4E80-4600-A3AF-31E811860D2B}" destId="{A4F6E8BF-437A-481A-BAA3-8CADB617D765}" srcOrd="0" destOrd="0" presId="urn:microsoft.com/office/officeart/2005/8/layout/process1"/>
    <dgm:cxn modelId="{CA51EEE4-59A8-4A68-A29D-1633F2F825CF}" type="presOf" srcId="{F9955289-FF5D-4574-922F-8C96AB845BAD}" destId="{24E523BA-F669-457A-8EC9-276C1CB5AA56}" srcOrd="0" destOrd="0" presId="urn:microsoft.com/office/officeart/2005/8/layout/process1"/>
    <dgm:cxn modelId="{5252ACFB-9A72-47F0-91BC-9BFDD1E1A0BA}" type="presOf" srcId="{CA719722-FF8A-4977-A8B2-E23C0BFF9D2C}" destId="{D78E68C8-B30D-4B78-83FC-3B7CBE1553C6}" srcOrd="1" destOrd="0" presId="urn:microsoft.com/office/officeart/2005/8/layout/process1"/>
    <dgm:cxn modelId="{DB0723FE-6A9D-4E90-B3C1-2BC25A92E0AC}" srcId="{7A283144-4E80-4600-A3AF-31E811860D2B}" destId="{23A134AB-7CF5-4817-AC00-B676CC54E5F8}" srcOrd="1" destOrd="0" parTransId="{EA6F6CE1-939F-4DD0-9037-FF8E18A37D2F}" sibTransId="{72553945-FFEA-46A9-B3AE-1BE31ED4276A}"/>
    <dgm:cxn modelId="{74087769-5DD1-4169-9777-B549C4EC5218}" type="presParOf" srcId="{A4F6E8BF-437A-481A-BAA3-8CADB617D765}" destId="{24E523BA-F669-457A-8EC9-276C1CB5AA56}" srcOrd="0" destOrd="0" presId="urn:microsoft.com/office/officeart/2005/8/layout/process1"/>
    <dgm:cxn modelId="{30AFBBEB-B653-4811-AEE4-5C1F23BA6AFC}" type="presParOf" srcId="{A4F6E8BF-437A-481A-BAA3-8CADB617D765}" destId="{88291018-896E-4204-9F51-A00FB96C6663}" srcOrd="1" destOrd="0" presId="urn:microsoft.com/office/officeart/2005/8/layout/process1"/>
    <dgm:cxn modelId="{A7713707-416B-467B-BBE7-37B8046643F8}" type="presParOf" srcId="{88291018-896E-4204-9F51-A00FB96C6663}" destId="{D78E68C8-B30D-4B78-83FC-3B7CBE1553C6}" srcOrd="0" destOrd="0" presId="urn:microsoft.com/office/officeart/2005/8/layout/process1"/>
    <dgm:cxn modelId="{915D54B0-203E-4192-BF24-E5A6D05C84DE}" type="presParOf" srcId="{A4F6E8BF-437A-481A-BAA3-8CADB617D765}" destId="{A9B8A26B-2F6E-4A51-85E1-4B1A819941C4}" srcOrd="2" destOrd="0" presId="urn:microsoft.com/office/officeart/2005/8/layout/process1"/>
    <dgm:cxn modelId="{3A3D9751-867C-40D0-A810-229ED123986F}" type="presParOf" srcId="{A4F6E8BF-437A-481A-BAA3-8CADB617D765}" destId="{D37D6555-69EC-476A-B3A2-8ED5FBC80BA4}" srcOrd="3" destOrd="0" presId="urn:microsoft.com/office/officeart/2005/8/layout/process1"/>
    <dgm:cxn modelId="{0517C8B1-7B4F-460A-9A79-FA494EB73834}" type="presParOf" srcId="{D37D6555-69EC-476A-B3A2-8ED5FBC80BA4}" destId="{D1E89B4B-1615-4BA0-9731-272D29E13EE7}" srcOrd="0" destOrd="0" presId="urn:microsoft.com/office/officeart/2005/8/layout/process1"/>
    <dgm:cxn modelId="{0F1C1335-8627-4A7E-A556-063ACBA2C6DF}" type="presParOf" srcId="{A4F6E8BF-437A-481A-BAA3-8CADB617D765}" destId="{187FB8DE-E9E8-4EF6-8B80-923AD5E66E98}" srcOrd="4" destOrd="0" presId="urn:microsoft.com/office/officeart/2005/8/layout/process1"/>
    <dgm:cxn modelId="{DE7E1CE6-F63E-4FAB-8CB5-78B91B344326}" type="presParOf" srcId="{A4F6E8BF-437A-481A-BAA3-8CADB617D765}" destId="{8D50CFF7-0248-4E10-A032-38E8A01C87C7}" srcOrd="5" destOrd="0" presId="urn:microsoft.com/office/officeart/2005/8/layout/process1"/>
    <dgm:cxn modelId="{46E49515-C59F-4602-A1B5-905720A76004}" type="presParOf" srcId="{8D50CFF7-0248-4E10-A032-38E8A01C87C7}" destId="{613ED5B3-D79B-4F5D-8256-E183664744C1}" srcOrd="0" destOrd="0" presId="urn:microsoft.com/office/officeart/2005/8/layout/process1"/>
    <dgm:cxn modelId="{5A27D5DF-19BF-4990-8A6F-D91993FA929D}" type="presParOf" srcId="{A4F6E8BF-437A-481A-BAA3-8CADB617D765}" destId="{BE5C22EE-E0BC-4E09-80C0-86C7DB455E2C}" srcOrd="6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523BA-F669-457A-8EC9-276C1CB5AA56}">
      <dsp:nvSpPr>
        <dsp:cNvPr id="0" name=""/>
        <dsp:cNvSpPr/>
      </dsp:nvSpPr>
      <dsp:spPr>
        <a:xfrm>
          <a:off x="4421" y="2179393"/>
          <a:ext cx="1933046" cy="1159827"/>
        </a:xfrm>
        <a:prstGeom prst="roundRect">
          <a:avLst>
            <a:gd name="adj" fmla="val 10000"/>
          </a:avLst>
        </a:prstGeom>
        <a:solidFill>
          <a:srgbClr val="ACBC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Data collection</a:t>
          </a:r>
        </a:p>
      </dsp:txBody>
      <dsp:txXfrm>
        <a:off x="38391" y="2213363"/>
        <a:ext cx="1865106" cy="1091887"/>
      </dsp:txXfrm>
    </dsp:sp>
    <dsp:sp modelId="{88291018-896E-4204-9F51-A00FB96C6663}">
      <dsp:nvSpPr>
        <dsp:cNvPr id="0" name=""/>
        <dsp:cNvSpPr/>
      </dsp:nvSpPr>
      <dsp:spPr>
        <a:xfrm>
          <a:off x="2130772" y="2519609"/>
          <a:ext cx="409805" cy="47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2130772" y="2615488"/>
        <a:ext cx="286864" cy="287637"/>
      </dsp:txXfrm>
    </dsp:sp>
    <dsp:sp modelId="{A9B8A26B-2F6E-4A51-85E1-4B1A819941C4}">
      <dsp:nvSpPr>
        <dsp:cNvPr id="0" name=""/>
        <dsp:cNvSpPr/>
      </dsp:nvSpPr>
      <dsp:spPr>
        <a:xfrm>
          <a:off x="2710685" y="2179393"/>
          <a:ext cx="1933046" cy="1159827"/>
        </a:xfrm>
        <a:prstGeom prst="roundRect">
          <a:avLst>
            <a:gd name="adj" fmla="val 10000"/>
          </a:avLst>
        </a:prstGeom>
        <a:solidFill>
          <a:srgbClr val="ACBC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Familiarisation of the data</a:t>
          </a:r>
        </a:p>
      </dsp:txBody>
      <dsp:txXfrm>
        <a:off x="2744655" y="2213363"/>
        <a:ext cx="1865106" cy="1091887"/>
      </dsp:txXfrm>
    </dsp:sp>
    <dsp:sp modelId="{D37D6555-69EC-476A-B3A2-8ED5FBC80BA4}">
      <dsp:nvSpPr>
        <dsp:cNvPr id="0" name=""/>
        <dsp:cNvSpPr/>
      </dsp:nvSpPr>
      <dsp:spPr>
        <a:xfrm>
          <a:off x="4837036" y="2519609"/>
          <a:ext cx="409805" cy="47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837036" y="2615488"/>
        <a:ext cx="286864" cy="287637"/>
      </dsp:txXfrm>
    </dsp:sp>
    <dsp:sp modelId="{187FB8DE-E9E8-4EF6-8B80-923AD5E66E98}">
      <dsp:nvSpPr>
        <dsp:cNvPr id="0" name=""/>
        <dsp:cNvSpPr/>
      </dsp:nvSpPr>
      <dsp:spPr>
        <a:xfrm>
          <a:off x="5416950" y="2179393"/>
          <a:ext cx="1933046" cy="1159827"/>
        </a:xfrm>
        <a:prstGeom prst="roundRect">
          <a:avLst>
            <a:gd name="adj" fmla="val 10000"/>
          </a:avLst>
        </a:prstGeom>
        <a:solidFill>
          <a:srgbClr val="ACBCC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Coding process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(inductive / deductive)</a:t>
          </a:r>
        </a:p>
      </dsp:txBody>
      <dsp:txXfrm>
        <a:off x="5450920" y="2213363"/>
        <a:ext cx="1865106" cy="1091887"/>
      </dsp:txXfrm>
    </dsp:sp>
    <dsp:sp modelId="{8D50CFF7-0248-4E10-A032-38E8A01C87C7}">
      <dsp:nvSpPr>
        <dsp:cNvPr id="0" name=""/>
        <dsp:cNvSpPr/>
      </dsp:nvSpPr>
      <dsp:spPr>
        <a:xfrm>
          <a:off x="7543301" y="2519609"/>
          <a:ext cx="409805" cy="4793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7543301" y="2615488"/>
        <a:ext cx="286864" cy="287637"/>
      </dsp:txXfrm>
    </dsp:sp>
    <dsp:sp modelId="{BE5C22EE-E0BC-4E09-80C0-86C7DB455E2C}">
      <dsp:nvSpPr>
        <dsp:cNvPr id="0" name=""/>
        <dsp:cNvSpPr/>
      </dsp:nvSpPr>
      <dsp:spPr>
        <a:xfrm>
          <a:off x="8123215" y="2179393"/>
          <a:ext cx="1933046" cy="1159827"/>
        </a:xfrm>
        <a:prstGeom prst="roundRect">
          <a:avLst>
            <a:gd name="adj" fmla="val 10000"/>
          </a:avLst>
        </a:prstGeom>
        <a:pattFill prst="pct80">
          <a:fgClr>
            <a:srgbClr val="ACBCC3"/>
          </a:fgClr>
          <a:bgClr>
            <a:schemeClr val="bg1"/>
          </a:bgClr>
        </a:patt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Count</a:t>
          </a:r>
        </a:p>
      </dsp:txBody>
      <dsp:txXfrm>
        <a:off x="8157185" y="2213363"/>
        <a:ext cx="1865106" cy="10918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7CFCA5-283F-43E3-8BF4-A42F33FD8E70}" type="datetimeFigureOut">
              <a:rPr lang="en-GB" smtClean="0"/>
              <a:t>29/03/2022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25847-1289-470B-B18A-66B163CDDE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179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emf"/><Relationship Id="rId5" Type="http://schemas.openxmlformats.org/officeDocument/2006/relationships/image" Target="../media/image15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20.emf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54673" y="231720"/>
            <a:ext cx="3282732" cy="44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13786" y="6255120"/>
            <a:ext cx="2901948" cy="39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46206" y="6241735"/>
            <a:ext cx="2657861" cy="36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E208493-8149-6E45-81CC-EE362D4F2B7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22666" y="286373"/>
            <a:ext cx="3282732" cy="446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F176EB0-C59A-D44C-9789-8AACE9AEFD6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194733" y="287937"/>
            <a:ext cx="3284438" cy="44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39748" y="288264"/>
            <a:ext cx="3282729" cy="446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31281" y="257891"/>
            <a:ext cx="3282731" cy="44637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34515" y="290079"/>
            <a:ext cx="3033618" cy="4125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173F14-E50B-9448-B526-F682F52000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229619" y="317661"/>
            <a:ext cx="3282730" cy="4463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4250952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S.Fearn@soton.ac.u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.Fearn@soton.ac.uk" TargetMode="External"/><Relationship Id="rId2" Type="http://schemas.openxmlformats.org/officeDocument/2006/relationships/hyperlink" Target="mailto:Vaa1v15@soton.ac.uk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212923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latin typeface="Lato" panose="020F0502020204030203" pitchFamily="34" charset="0"/>
                <a:cs typeface="Arial" panose="020B0604020202020204" pitchFamily="34" charset="0"/>
              </a:rPr>
              <a:t>NIHR ARC Wessex</a:t>
            </a:r>
            <a:br>
              <a:rPr lang="en-GB" b="1" dirty="0">
                <a:solidFill>
                  <a:srgbClr val="1279BF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br>
              <a:rPr lang="en-GB" b="1" dirty="0">
                <a:solidFill>
                  <a:srgbClr val="1279BF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GB" b="1" dirty="0">
                <a:solidFill>
                  <a:srgbClr val="1279BF"/>
                </a:solidFill>
                <a:latin typeface="Lato" panose="020F0502020204030203" pitchFamily="34" charset="0"/>
                <a:cs typeface="Arial" panose="020B0604020202020204" pitchFamily="34" charset="0"/>
              </a:rPr>
              <a:t>Content Analysis of Interviews and Surveys</a:t>
            </a:r>
            <a:br>
              <a:rPr lang="en-GB" b="1" dirty="0">
                <a:solidFill>
                  <a:srgbClr val="1279BF"/>
                </a:solidFill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GB" sz="4000" b="1" dirty="0">
                <a:solidFill>
                  <a:srgbClr val="1279BF"/>
                </a:solidFill>
                <a:latin typeface="Lato" panose="020F0502020204030203" pitchFamily="34" charset="0"/>
                <a:cs typeface="Arial" panose="020B0604020202020204" pitchFamily="34" charset="0"/>
              </a:rPr>
              <a:t>Method and Application</a:t>
            </a:r>
            <a:endParaRPr lang="en-GB" sz="4000" dirty="0">
              <a:latin typeface="Lato" panose="020F0502020204030203" pitchFamily="34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832224" y="5432282"/>
            <a:ext cx="9144000" cy="1271606"/>
          </a:xfrm>
        </p:spPr>
        <p:txBody>
          <a:bodyPr>
            <a:normAutofit/>
          </a:bodyPr>
          <a:lstStyle/>
          <a:p>
            <a:br>
              <a:rPr lang="en-GB" dirty="0">
                <a:latin typeface="Lato" panose="020F0502020204030203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Lato" panose="020F0502020204030203" pitchFamily="34" charset="0"/>
                <a:cs typeface="Arial" panose="020B0604020202020204" pitchFamily="34" charset="0"/>
              </a:rPr>
              <a:t>Dr Sarah Fearn, Senior Research Fellow</a:t>
            </a:r>
          </a:p>
          <a:p>
            <a:r>
              <a:rPr lang="en-GB" b="1" dirty="0">
                <a:latin typeface="Lato" panose="020F0502020204030203" pitchFamily="34" charset="0"/>
                <a:cs typeface="Arial" panose="020B0604020202020204" pitchFamily="34" charset="0"/>
              </a:rPr>
              <a:t>Veena Agarwal, Senior Research Physiotherapist</a:t>
            </a:r>
          </a:p>
          <a:p>
            <a:endParaRPr lang="en-GB" dirty="0">
              <a:latin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41C3-4511-4DCD-B1B0-C7613F39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57" y="500638"/>
            <a:ext cx="10987356" cy="1133477"/>
          </a:xfrm>
        </p:spPr>
        <p:txBody>
          <a:bodyPr/>
          <a:lstStyle/>
          <a:p>
            <a:r>
              <a:rPr lang="en-GB" sz="3200" dirty="0"/>
              <a:t>Content Analysis – Application in free text survey data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DED4D-7440-4B95-80E7-29F16991D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7" y="2999220"/>
            <a:ext cx="11573812" cy="3422128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06769A3-7995-451A-9CD9-B477B334FAD3}"/>
              </a:ext>
            </a:extLst>
          </p:cNvPr>
          <p:cNvSpPr txBox="1">
            <a:spLocks/>
          </p:cNvSpPr>
          <p:nvPr/>
        </p:nvSpPr>
        <p:spPr>
          <a:xfrm>
            <a:off x="215757" y="1632927"/>
            <a:ext cx="10987356" cy="11334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193E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</a:rPr>
              <a:t>Neuro LTC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</a:rPr>
              <a:t>Please think about the last time that you required extra care. What happened that led to you requiring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</a:rPr>
              <a:t>extra care?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4545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41C3-4511-4DCD-B1B0-C7613F39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757" y="500638"/>
            <a:ext cx="10987356" cy="1133477"/>
          </a:xfrm>
        </p:spPr>
        <p:txBody>
          <a:bodyPr/>
          <a:lstStyle/>
          <a:p>
            <a:r>
              <a:rPr lang="en-GB" sz="3200" dirty="0"/>
              <a:t>Content Analysis – Application in free text survey data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6769A3-7995-451A-9CD9-B477B334FAD3}"/>
              </a:ext>
            </a:extLst>
          </p:cNvPr>
          <p:cNvSpPr txBox="1">
            <a:spLocks/>
          </p:cNvSpPr>
          <p:nvPr/>
        </p:nvSpPr>
        <p:spPr>
          <a:xfrm>
            <a:off x="215757" y="1632927"/>
            <a:ext cx="10987356" cy="11334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193E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</a:rPr>
              <a:t>Neuro LTC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</a:rPr>
              <a:t>Please think about the last time that you required extra care. What happened that led to you requiring </a:t>
            </a: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+mn-lt"/>
              </a:rPr>
              <a:t>extra care?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62FABC-6183-4405-87F0-7652C4F7D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474" y="3004488"/>
            <a:ext cx="11565276" cy="306631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56F700-5222-464A-9471-7FBAAF7C0925}"/>
              </a:ext>
            </a:extLst>
          </p:cNvPr>
          <p:cNvCxnSpPr/>
          <p:nvPr/>
        </p:nvCxnSpPr>
        <p:spPr>
          <a:xfrm>
            <a:off x="0" y="3298004"/>
            <a:ext cx="616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rrow: Right 8">
            <a:extLst>
              <a:ext uri="{FF2B5EF4-FFF2-40B4-BE49-F238E27FC236}">
                <a16:creationId xmlns:a16="http://schemas.microsoft.com/office/drawing/2014/main" id="{19634211-A323-4DDB-958F-9F47144A2896}"/>
              </a:ext>
            </a:extLst>
          </p:cNvPr>
          <p:cNvSpPr/>
          <p:nvPr/>
        </p:nvSpPr>
        <p:spPr>
          <a:xfrm>
            <a:off x="0" y="3215811"/>
            <a:ext cx="719191" cy="213189"/>
          </a:xfrm>
          <a:prstGeom prst="rightArrow">
            <a:avLst/>
          </a:prstGeom>
          <a:solidFill>
            <a:srgbClr val="46A8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1BE37E2E-3E69-47AA-BCC5-37A274D41B21}"/>
              </a:ext>
            </a:extLst>
          </p:cNvPr>
          <p:cNvSpPr/>
          <p:nvPr/>
        </p:nvSpPr>
        <p:spPr>
          <a:xfrm>
            <a:off x="0" y="3368211"/>
            <a:ext cx="719191" cy="213189"/>
          </a:xfrm>
          <a:prstGeom prst="rightArrow">
            <a:avLst/>
          </a:prstGeom>
          <a:solidFill>
            <a:srgbClr val="FED47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A7D8B7C-9964-4798-8226-29DCA0E1B7AB}"/>
              </a:ext>
            </a:extLst>
          </p:cNvPr>
          <p:cNvSpPr/>
          <p:nvPr/>
        </p:nvSpPr>
        <p:spPr>
          <a:xfrm>
            <a:off x="0" y="3560489"/>
            <a:ext cx="719191" cy="2592508"/>
          </a:xfrm>
          <a:prstGeom prst="rightArrow">
            <a:avLst/>
          </a:prstGeom>
          <a:solidFill>
            <a:srgbClr val="EA5D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300A7C6-1B2F-47FF-BC6C-C13C877BA753}"/>
              </a:ext>
            </a:extLst>
          </p:cNvPr>
          <p:cNvSpPr txBox="1">
            <a:spLocks/>
          </p:cNvSpPr>
          <p:nvPr/>
        </p:nvSpPr>
        <p:spPr>
          <a:xfrm>
            <a:off x="1918699" y="5586258"/>
            <a:ext cx="10987356" cy="11334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193E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800" dirty="0">
                <a:solidFill>
                  <a:schemeClr val="tx1"/>
                </a:solidFill>
                <a:latin typeface="+mn-lt"/>
              </a:rPr>
              <a:t>Iterative coding process – researchers x 2, clinician (CI), physiotherapist (PD specialism), </a:t>
            </a:r>
          </a:p>
          <a:p>
            <a:r>
              <a:rPr lang="en-GB" sz="1800" dirty="0">
                <a:solidFill>
                  <a:schemeClr val="tx1"/>
                </a:solidFill>
                <a:latin typeface="+mn-lt"/>
              </a:rPr>
              <a:t>respondent validation</a:t>
            </a:r>
          </a:p>
        </p:txBody>
      </p:sp>
    </p:spTree>
    <p:extLst>
      <p:ext uri="{BB962C8B-B14F-4D97-AF65-F5344CB8AC3E}">
        <p14:creationId xmlns:p14="http://schemas.microsoft.com/office/powerpoint/2010/main" val="2412959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56F700-5222-464A-9471-7FBAAF7C0925}"/>
              </a:ext>
            </a:extLst>
          </p:cNvPr>
          <p:cNvCxnSpPr/>
          <p:nvPr/>
        </p:nvCxnSpPr>
        <p:spPr>
          <a:xfrm>
            <a:off x="0" y="3298004"/>
            <a:ext cx="616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AA7D8B7C-9964-4798-8226-29DCA0E1B7AB}"/>
              </a:ext>
            </a:extLst>
          </p:cNvPr>
          <p:cNvSpPr/>
          <p:nvPr/>
        </p:nvSpPr>
        <p:spPr>
          <a:xfrm>
            <a:off x="0" y="3560489"/>
            <a:ext cx="719191" cy="2592508"/>
          </a:xfrm>
          <a:prstGeom prst="rightArrow">
            <a:avLst/>
          </a:prstGeom>
          <a:solidFill>
            <a:srgbClr val="EA5D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F3ED71-11F7-4E1B-AA66-02300F75D9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925" y="90487"/>
            <a:ext cx="4248150" cy="667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526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06769A3-7995-451A-9CD9-B477B334FAD3}"/>
              </a:ext>
            </a:extLst>
          </p:cNvPr>
          <p:cNvSpPr txBox="1">
            <a:spLocks/>
          </p:cNvSpPr>
          <p:nvPr/>
        </p:nvSpPr>
        <p:spPr>
          <a:xfrm>
            <a:off x="133564" y="375094"/>
            <a:ext cx="10987356" cy="11334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193E7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chemeClr val="tx1"/>
                </a:solidFill>
              </a:rPr>
              <a:t>Neuro LTC</a:t>
            </a:r>
            <a:endParaRPr lang="en-GB" sz="1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356F700-5222-464A-9471-7FBAAF7C0925}"/>
              </a:ext>
            </a:extLst>
          </p:cNvPr>
          <p:cNvCxnSpPr/>
          <p:nvPr/>
        </p:nvCxnSpPr>
        <p:spPr>
          <a:xfrm>
            <a:off x="0" y="3298004"/>
            <a:ext cx="61644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C8AFDA9-0D99-4FF8-A0E3-70A631B68E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797" y="1109522"/>
            <a:ext cx="4804518" cy="53733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E1BC775-A802-4E01-8697-C72A5D77AE3F}"/>
              </a:ext>
            </a:extLst>
          </p:cNvPr>
          <p:cNvSpPr txBox="1"/>
          <p:nvPr/>
        </p:nvSpPr>
        <p:spPr>
          <a:xfrm>
            <a:off x="6984778" y="1109522"/>
            <a:ext cx="37115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414141"/>
                </a:solidFill>
                <a:effectLst/>
                <a:latin typeface="PT Sans" panose="020B0604020202020204" pitchFamily="34" charset="0"/>
              </a:rPr>
              <a:t>Fearn et al. ‘The Causes and Impact of Crisis for People with Parkinson’s Disease: A Patient and </a:t>
            </a:r>
            <a:r>
              <a:rPr lang="en-US" b="0" i="0" dirty="0" err="1">
                <a:solidFill>
                  <a:srgbClr val="414141"/>
                </a:solidFill>
                <a:effectLst/>
                <a:latin typeface="PT Sans" panose="020B0604020202020204" pitchFamily="34" charset="0"/>
              </a:rPr>
              <a:t>Carer</a:t>
            </a:r>
            <a:r>
              <a:rPr lang="en-US" b="0" i="0" dirty="0">
                <a:solidFill>
                  <a:srgbClr val="414141"/>
                </a:solidFill>
                <a:effectLst/>
                <a:latin typeface="PT Sans" panose="020B0604020202020204" pitchFamily="34" charset="0"/>
              </a:rPr>
              <a:t> Perspective’. </a:t>
            </a:r>
            <a:r>
              <a:rPr lang="en-US" dirty="0">
                <a:solidFill>
                  <a:srgbClr val="414141"/>
                </a:solidFill>
                <a:latin typeface="PT Sans" panose="020B0604020202020204" pitchFamily="34" charset="0"/>
              </a:rPr>
              <a:t>Oct</a:t>
            </a:r>
            <a:r>
              <a:rPr lang="en-US" b="0" i="0" dirty="0">
                <a:solidFill>
                  <a:srgbClr val="414141"/>
                </a:solidFill>
                <a:effectLst/>
                <a:latin typeface="PT Sans" panose="020B0604020202020204" pitchFamily="34" charset="0"/>
              </a:rPr>
              <a:t>2021 : 1935 – 1945.</a:t>
            </a:r>
          </a:p>
          <a:p>
            <a:endParaRPr lang="en-US" dirty="0">
              <a:solidFill>
                <a:srgbClr val="414141"/>
              </a:solidFill>
              <a:latin typeface="PT Sans" panose="020B0604020202020204" pitchFamily="34" charset="0"/>
            </a:endParaRPr>
          </a:p>
          <a:p>
            <a:r>
              <a:rPr lang="en-GB" dirty="0">
                <a:hlinkClick r:id="rId3"/>
              </a:rPr>
              <a:t>https://pubmed.ncbi.nlm.nih.gov/34250952/</a:t>
            </a:r>
            <a:endParaRPr lang="en-GB" dirty="0"/>
          </a:p>
          <a:p>
            <a:endParaRPr lang="en-GB" dirty="0">
              <a:solidFill>
                <a:srgbClr val="414141"/>
              </a:solidFill>
              <a:latin typeface="PT Sans" panose="020B0604020202020204" pitchFamily="34" charset="0"/>
            </a:endParaRPr>
          </a:p>
          <a:p>
            <a:r>
              <a:rPr lang="en-GB" dirty="0">
                <a:solidFill>
                  <a:srgbClr val="414141"/>
                </a:solidFill>
                <a:latin typeface="PT Sans" panose="020B0604020202020204" pitchFamily="34" charset="0"/>
              </a:rPr>
              <a:t>Email </a:t>
            </a:r>
            <a:r>
              <a:rPr lang="en-GB" dirty="0">
                <a:solidFill>
                  <a:srgbClr val="414141"/>
                </a:solidFill>
                <a:latin typeface="PT Sans" panose="020B0604020202020204" pitchFamily="34" charset="0"/>
                <a:hlinkClick r:id="rId4"/>
              </a:rPr>
              <a:t>S.Fearn@soton.ac.uk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7849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41C3-4511-4DCD-B1B0-C7613F39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71" y="543444"/>
            <a:ext cx="10555841" cy="1133477"/>
          </a:xfrm>
        </p:spPr>
        <p:txBody>
          <a:bodyPr/>
          <a:lstStyle/>
          <a:p>
            <a:r>
              <a:rPr lang="en-GB" sz="3200" dirty="0"/>
              <a:t>Content Analysis – Application in interviews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D5FD2E-4B09-4E37-987B-3BC09254809C}"/>
              </a:ext>
            </a:extLst>
          </p:cNvPr>
          <p:cNvSpPr txBox="1">
            <a:spLocks/>
          </p:cNvSpPr>
          <p:nvPr/>
        </p:nvSpPr>
        <p:spPr>
          <a:xfrm>
            <a:off x="1991761" y="3261816"/>
            <a:ext cx="10200239" cy="425645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/>
            <a:r>
              <a:rPr lang="en-GB" sz="2400" dirty="0">
                <a:solidFill>
                  <a:srgbClr val="193E72"/>
                </a:solidFill>
              </a:rPr>
              <a:t>Same open question asked to all participants </a:t>
            </a:r>
          </a:p>
          <a:p>
            <a:pPr marL="685800" indent="-685800"/>
            <a:r>
              <a:rPr lang="en-GB" sz="2400" dirty="0">
                <a:solidFill>
                  <a:srgbClr val="193E72"/>
                </a:solidFill>
              </a:rPr>
              <a:t>Smaller </a:t>
            </a:r>
            <a:r>
              <a:rPr lang="en-GB" sz="2400" i="1" dirty="0">
                <a:solidFill>
                  <a:srgbClr val="193E72"/>
                </a:solidFill>
              </a:rPr>
              <a:t>n </a:t>
            </a:r>
            <a:r>
              <a:rPr lang="en-GB" sz="2400" dirty="0">
                <a:solidFill>
                  <a:srgbClr val="193E72"/>
                </a:solidFill>
              </a:rPr>
              <a:t>= not able to do as detailed statistical analysis</a:t>
            </a:r>
          </a:p>
          <a:p>
            <a:pPr marL="685800" indent="-685800"/>
            <a:r>
              <a:rPr lang="en-GB" sz="2400" dirty="0">
                <a:solidFill>
                  <a:srgbClr val="193E72"/>
                </a:solidFill>
              </a:rPr>
              <a:t>Able to compare and also do some relational analysis </a:t>
            </a:r>
          </a:p>
          <a:p>
            <a:pPr marL="1142989" lvl="1" indent="-685800"/>
            <a:r>
              <a:rPr lang="en-GB" sz="2000" dirty="0">
                <a:solidFill>
                  <a:srgbClr val="193E72"/>
                </a:solidFill>
              </a:rPr>
              <a:t>People with MS mentioned “reassurance that symptoms are real” more than people with other neurological conditions</a:t>
            </a:r>
          </a:p>
          <a:p>
            <a:pPr marL="1142989" lvl="1" indent="-685800"/>
            <a:r>
              <a:rPr lang="en-GB" sz="2000" dirty="0">
                <a:solidFill>
                  <a:srgbClr val="193E72"/>
                </a:solidFill>
              </a:rPr>
              <a:t>Category of reassurance that symptoms are real mentioned close to mental health, cognitive and fatigue symptoms.</a:t>
            </a:r>
          </a:p>
          <a:p>
            <a:pPr marL="685800" indent="-685800"/>
            <a:endParaRPr lang="en-GB" sz="2000" dirty="0">
              <a:solidFill>
                <a:srgbClr val="193E72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CEE2544-9D85-40FE-956A-D39BAC833BC5}"/>
              </a:ext>
            </a:extLst>
          </p:cNvPr>
          <p:cNvSpPr txBox="1">
            <a:spLocks/>
          </p:cNvSpPr>
          <p:nvPr/>
        </p:nvSpPr>
        <p:spPr>
          <a:xfrm>
            <a:off x="1204075" y="2022074"/>
            <a:ext cx="10200239" cy="1239742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solidFill>
                <a:srgbClr val="193E72"/>
              </a:solidFill>
            </a:endParaRPr>
          </a:p>
          <a:p>
            <a:pPr marL="685800" indent="-685800"/>
            <a:endParaRPr lang="en-GB" sz="2000" dirty="0">
              <a:solidFill>
                <a:srgbClr val="193E72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7B669D4-B7AE-47B3-9D6C-1A4A94863975}"/>
              </a:ext>
            </a:extLst>
          </p:cNvPr>
          <p:cNvSpPr txBox="1">
            <a:spLocks/>
          </p:cNvSpPr>
          <p:nvPr/>
        </p:nvSpPr>
        <p:spPr>
          <a:xfrm>
            <a:off x="292812" y="2009865"/>
            <a:ext cx="10515600" cy="969707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rgbClr val="193E72"/>
                </a:solidFill>
              </a:rPr>
              <a:t>Neuro Digital: Outpatient Perspectives</a:t>
            </a:r>
          </a:p>
          <a:p>
            <a:pPr marL="0" indent="0">
              <a:buNone/>
            </a:pPr>
            <a:r>
              <a:rPr lang="en-GB" sz="2400" i="1" dirty="0">
                <a:solidFill>
                  <a:srgbClr val="193E72"/>
                </a:solidFill>
              </a:rPr>
              <a:t>What do you value in your outpatient appointment?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13564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41C3-4511-4DCD-B1B0-C7613F39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233" y="1368804"/>
            <a:ext cx="9403080" cy="1133477"/>
          </a:xfrm>
        </p:spPr>
        <p:txBody>
          <a:bodyPr/>
          <a:lstStyle/>
          <a:p>
            <a:r>
              <a:rPr lang="en-GB" dirty="0"/>
              <a:t>Content Analysis – Advantages and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B74CF-FB85-4880-8FAE-162E8A2186E9}"/>
              </a:ext>
            </a:extLst>
          </p:cNvPr>
          <p:cNvSpPr txBox="1">
            <a:spLocks/>
          </p:cNvSpPr>
          <p:nvPr/>
        </p:nvSpPr>
        <p:spPr>
          <a:xfrm>
            <a:off x="1676400" y="2761748"/>
            <a:ext cx="10515600" cy="425645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/>
            <a:r>
              <a:rPr lang="en-GB" sz="2400" dirty="0">
                <a:solidFill>
                  <a:srgbClr val="193E72"/>
                </a:solidFill>
              </a:rPr>
              <a:t>Flexible </a:t>
            </a:r>
          </a:p>
          <a:p>
            <a:pPr marL="685800" indent="-685800"/>
            <a:r>
              <a:rPr lang="en-GB" sz="2400" dirty="0">
                <a:solidFill>
                  <a:srgbClr val="193E72"/>
                </a:solidFill>
              </a:rPr>
              <a:t>Content sensitive</a:t>
            </a:r>
          </a:p>
          <a:p>
            <a:pPr marL="685800" indent="-685800"/>
            <a:r>
              <a:rPr lang="en-GB" sz="2400" dirty="0">
                <a:solidFill>
                  <a:srgbClr val="193E72"/>
                </a:solidFill>
              </a:rPr>
              <a:t>Suitable for large volumes of data</a:t>
            </a:r>
          </a:p>
          <a:p>
            <a:pPr marL="685800" indent="-685800"/>
            <a:endParaRPr lang="en-GB" sz="2400" dirty="0">
              <a:solidFill>
                <a:srgbClr val="193E72"/>
              </a:solidFill>
            </a:endParaRPr>
          </a:p>
          <a:p>
            <a:pPr marL="685800" indent="-685800"/>
            <a:r>
              <a:rPr lang="en-GB" sz="2400" dirty="0">
                <a:solidFill>
                  <a:srgbClr val="193E72"/>
                </a:solidFill>
              </a:rPr>
              <a:t>No one way of doing it – what variation best for your data?</a:t>
            </a:r>
          </a:p>
          <a:p>
            <a:pPr marL="685800" indent="-685800"/>
            <a:r>
              <a:rPr lang="en-GB" sz="2400" dirty="0">
                <a:solidFill>
                  <a:srgbClr val="193E72"/>
                </a:solidFill>
              </a:rPr>
              <a:t>Justify your method</a:t>
            </a:r>
          </a:p>
          <a:p>
            <a:pPr marL="685800" indent="-685800"/>
            <a:r>
              <a:rPr lang="en-GB" sz="2400" dirty="0">
                <a:solidFill>
                  <a:srgbClr val="193E72"/>
                </a:solidFill>
              </a:rPr>
              <a:t>Subjective interpretations</a:t>
            </a:r>
          </a:p>
          <a:p>
            <a:pPr marL="685800" indent="-685800"/>
            <a:r>
              <a:rPr lang="en-GB" sz="2400" dirty="0">
                <a:solidFill>
                  <a:srgbClr val="193E72"/>
                </a:solidFill>
              </a:rPr>
              <a:t>Time consuming</a:t>
            </a:r>
            <a:endParaRPr lang="en-GB" dirty="0"/>
          </a:p>
          <a:p>
            <a:pPr marL="0" indent="0">
              <a:buNone/>
            </a:pPr>
            <a:r>
              <a:rPr lang="en-GB" sz="1800" dirty="0"/>
              <a:t>[Qualitative content analysis – no counting – Elo 2008]</a:t>
            </a:r>
          </a:p>
        </p:txBody>
      </p:sp>
    </p:spTree>
    <p:extLst>
      <p:ext uri="{BB962C8B-B14F-4D97-AF65-F5344CB8AC3E}">
        <p14:creationId xmlns:p14="http://schemas.microsoft.com/office/powerpoint/2010/main" val="2702289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F9A73C-BE79-4284-8104-1BA5EC90B3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06" b="38659"/>
          <a:stretch/>
        </p:blipFill>
        <p:spPr>
          <a:xfrm>
            <a:off x="168812" y="1670538"/>
            <a:ext cx="11774658" cy="1758462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73F3157D-5D43-4A54-860C-4C826EB2B43B}"/>
              </a:ext>
            </a:extLst>
          </p:cNvPr>
          <p:cNvSpPr/>
          <p:nvPr/>
        </p:nvSpPr>
        <p:spPr>
          <a:xfrm>
            <a:off x="5139397" y="270215"/>
            <a:ext cx="956603" cy="12379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D0F85-60A0-4411-8FBA-A1ACBFC59A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365"/>
          <a:stretch/>
        </p:blipFill>
        <p:spPr>
          <a:xfrm>
            <a:off x="-39859" y="3908315"/>
            <a:ext cx="12192000" cy="17584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E4219-7D79-4303-97CD-C774841C000C}"/>
              </a:ext>
            </a:extLst>
          </p:cNvPr>
          <p:cNvSpPr txBox="1"/>
          <p:nvPr/>
        </p:nvSpPr>
        <p:spPr>
          <a:xfrm>
            <a:off x="1913206" y="6454302"/>
            <a:ext cx="101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/>
              <a:t>-</a:t>
            </a:r>
            <a:r>
              <a:rPr lang="en-GB" sz="1600" i="1" dirty="0"/>
              <a:t>Braun and Clarke, Successful Qualitative Research, Chapter 9: Familiarisation and data coding</a:t>
            </a:r>
          </a:p>
        </p:txBody>
      </p:sp>
    </p:spTree>
    <p:extLst>
      <p:ext uri="{BB962C8B-B14F-4D97-AF65-F5344CB8AC3E}">
        <p14:creationId xmlns:p14="http://schemas.microsoft.com/office/powerpoint/2010/main" val="413813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0AE19-AF0B-44D5-96BE-A820FA68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43" y="1081919"/>
            <a:ext cx="9403080" cy="1133477"/>
          </a:xfrm>
        </p:spPr>
        <p:txBody>
          <a:bodyPr/>
          <a:lstStyle/>
          <a:p>
            <a:r>
              <a:rPr lang="en-GB" dirty="0"/>
              <a:t>Useful papers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E0048F-D4E3-4654-A3AE-810C0BB0FCFB}"/>
              </a:ext>
            </a:extLst>
          </p:cNvPr>
          <p:cNvSpPr txBox="1"/>
          <p:nvPr/>
        </p:nvSpPr>
        <p:spPr>
          <a:xfrm>
            <a:off x="675249" y="2215396"/>
            <a:ext cx="9720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Stemler, Steve (2001). An overview of content analysis. </a:t>
            </a:r>
            <a:r>
              <a:rPr lang="en-GB" sz="1800" b="0" i="1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Practical Assessment, Research &amp; Evaluation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7(17). Available online: http://PAREonline.net/getvn.asp?v=7&amp;n=17. 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Hsieh, H.F. and Shannon, S.E., 2005. Three approaches to qualitative content analysis. </a:t>
            </a:r>
            <a:r>
              <a:rPr lang="en-GB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Qualitative health research</a:t>
            </a:r>
            <a:r>
              <a:rPr lang="en-GB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GB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n-GB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(9), pp.1277-1288.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Elo S. and Kynga”.,2008 The qualitative content analysis process. Journal of Advanced Nursing 62(1), 107–115</a:t>
            </a:r>
          </a:p>
          <a:p>
            <a:pPr algn="l"/>
            <a:r>
              <a:rPr lang="en-GB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GB" sz="1800" b="0" i="0" u="none" strike="noStrike" baseline="0" dirty="0" err="1">
                <a:latin typeface="Calibri" panose="020F0502020204030204" pitchFamily="34" charset="0"/>
                <a:cs typeface="Calibri" panose="020F0502020204030204" pitchFamily="34" charset="0"/>
              </a:rPr>
              <a:t>doi</a:t>
            </a:r>
            <a:r>
              <a:rPr lang="en-GB" sz="1800" b="0" i="0" u="none" strike="noStrike" baseline="0" dirty="0">
                <a:latin typeface="Calibri" panose="020F0502020204030204" pitchFamily="34" charset="0"/>
                <a:cs typeface="Calibri" panose="020F0502020204030204" pitchFamily="34" charset="0"/>
              </a:rPr>
              <a:t>: 10.1111/j.1365-2648.2007.04569.</a:t>
            </a:r>
          </a:p>
          <a:p>
            <a:pPr algn="l"/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Erlingsson</a:t>
            </a:r>
            <a:r>
              <a:rPr lang="en-GB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C. and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Brysiewicz</a:t>
            </a:r>
            <a:r>
              <a:rPr lang="en-GB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P., 2017. A hands-on guide to doing content analysis. </a:t>
            </a:r>
            <a:r>
              <a:rPr lang="en-GB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African journal of emergency medicine</a:t>
            </a:r>
            <a:r>
              <a:rPr lang="en-GB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GB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GB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(3), pp.93-99.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Sjölin</a:t>
            </a:r>
            <a:r>
              <a:rPr lang="en-GB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H.,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Lindström</a:t>
            </a:r>
            <a:r>
              <a:rPr lang="en-GB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V., </a:t>
            </a:r>
            <a:r>
              <a:rPr lang="en-GB" b="0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Hult</a:t>
            </a:r>
            <a:r>
              <a:rPr lang="en-GB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H., Ringsted, C. and Kurland, L., 2015. What an ambulance nurse needs to know: a content analysis of curricula in the specialist nursing programme in prehospital emergency care. </a:t>
            </a:r>
            <a:r>
              <a:rPr lang="en-GB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International emergency nursing</a:t>
            </a:r>
            <a:r>
              <a:rPr lang="en-GB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 </a:t>
            </a:r>
            <a:r>
              <a:rPr lang="en-GB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n-GB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(2), pp.127-132.</a:t>
            </a:r>
            <a:endParaRPr lang="en-GB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44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5F6C856-9087-4A07-9DA1-526686E48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3893626"/>
            <a:ext cx="9403080" cy="1133477"/>
          </a:xfrm>
        </p:spPr>
        <p:txBody>
          <a:bodyPr/>
          <a:lstStyle/>
          <a:p>
            <a:r>
              <a:rPr lang="en-GB" dirty="0"/>
              <a:t>Veena </a:t>
            </a:r>
            <a:r>
              <a:rPr lang="en-GB" dirty="0">
                <a:hlinkClick r:id="rId2"/>
              </a:rPr>
              <a:t>Vaa1v15@soton.ac.uk</a:t>
            </a:r>
            <a:br>
              <a:rPr lang="en-GB" dirty="0"/>
            </a:br>
            <a:r>
              <a:rPr lang="en-GB" dirty="0"/>
              <a:t>		@veena1818 </a:t>
            </a:r>
            <a:br>
              <a:rPr lang="en-GB" dirty="0"/>
            </a:br>
            <a:br>
              <a:rPr lang="en-GB" dirty="0"/>
            </a:br>
            <a:r>
              <a:rPr lang="en-GB" dirty="0"/>
              <a:t>Sarah </a:t>
            </a:r>
            <a:r>
              <a:rPr lang="en-GB" dirty="0">
                <a:hlinkClick r:id="rId3"/>
              </a:rPr>
              <a:t>S.Fearn@soton.ac.uk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232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F183F-07ED-47E9-A03A-267432221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88" y="872325"/>
            <a:ext cx="9403080" cy="1133477"/>
          </a:xfrm>
        </p:spPr>
        <p:txBody>
          <a:bodyPr/>
          <a:lstStyle/>
          <a:p>
            <a:r>
              <a:rPr lang="en-GB" dirty="0"/>
              <a:t>Content Analysis - Uses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DD7EFD5-1044-4210-A8BD-43B82904E78D}"/>
              </a:ext>
            </a:extLst>
          </p:cNvPr>
          <p:cNvSpPr txBox="1">
            <a:spLocks/>
          </p:cNvSpPr>
          <p:nvPr/>
        </p:nvSpPr>
        <p:spPr>
          <a:xfrm>
            <a:off x="1774605" y="6291261"/>
            <a:ext cx="9403080" cy="11334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193E7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/>
              <a:t>Family of approaches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2400" b="0" i="1" dirty="0">
                <a:effectLst/>
              </a:rPr>
              <a:t>“a systematic and objective means to make valid inferences from verbal, visual, or written data in order to </a:t>
            </a:r>
            <a:r>
              <a:rPr lang="en-US" sz="2400" b="0" i="1" u="sng" dirty="0">
                <a:effectLst/>
              </a:rPr>
              <a:t>describe</a:t>
            </a:r>
            <a:r>
              <a:rPr lang="en-US" sz="2400" b="0" i="1" dirty="0">
                <a:effectLst/>
              </a:rPr>
              <a:t> and </a:t>
            </a:r>
            <a:r>
              <a:rPr lang="en-US" sz="2400" b="0" i="1" u="sng" dirty="0">
                <a:effectLst/>
              </a:rPr>
              <a:t>quantify</a:t>
            </a:r>
            <a:r>
              <a:rPr lang="en-US" sz="2400" b="0" i="1" dirty="0">
                <a:effectLst/>
              </a:rPr>
              <a:t> specific phenomena” </a:t>
            </a:r>
            <a:r>
              <a:rPr lang="en-US" sz="2400" b="0" dirty="0">
                <a:effectLst/>
              </a:rPr>
              <a:t>(Downe-</a:t>
            </a:r>
            <a:r>
              <a:rPr lang="en-US" sz="2400" b="0" dirty="0" err="1">
                <a:effectLst/>
              </a:rPr>
              <a:t>Wambolt</a:t>
            </a:r>
            <a:r>
              <a:rPr lang="en-US" sz="2400" b="0" dirty="0">
                <a:effectLst/>
              </a:rPr>
              <a:t> 1992)</a:t>
            </a:r>
          </a:p>
          <a:p>
            <a:r>
              <a:rPr lang="en-US" sz="2400" dirty="0"/>
              <a:t>       (but not always - </a:t>
            </a:r>
            <a:endParaRPr lang="en-US" sz="2400" b="0" dirty="0">
              <a:effectLst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/>
              <a:t>Sarah – interviews and surveys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/>
              <a:t>Veena - surveys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400" dirty="0"/>
              <a:t>Also, other texts, images, audio, videos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2800" b="0" dirty="0">
              <a:effectLst/>
            </a:endParaRPr>
          </a:p>
          <a:p>
            <a:endParaRPr lang="en-GB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66166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F41C3-4511-4DCD-B1B0-C7613F391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572" y="639340"/>
            <a:ext cx="9403080" cy="1133477"/>
          </a:xfrm>
        </p:spPr>
        <p:txBody>
          <a:bodyPr/>
          <a:lstStyle/>
          <a:p>
            <a:r>
              <a:rPr lang="en-GB" dirty="0"/>
              <a:t>Content Analysis - Methodology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1CC1D5B-A9E4-4F5C-9BFF-AE279B7123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644729"/>
              </p:ext>
            </p:extLst>
          </p:nvPr>
        </p:nvGraphicFramePr>
        <p:xfrm>
          <a:off x="252572" y="-360986"/>
          <a:ext cx="10060683" cy="5518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F19BBC4-8BA2-4E0C-AD58-EC9B51B5FFE9}"/>
              </a:ext>
            </a:extLst>
          </p:cNvPr>
          <p:cNvSpPr txBox="1">
            <a:spLocks/>
          </p:cNvSpPr>
          <p:nvPr/>
        </p:nvSpPr>
        <p:spPr>
          <a:xfrm>
            <a:off x="2097590" y="6157954"/>
            <a:ext cx="8499553" cy="7805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rgbClr val="193E7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685800" indent="-685800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EB3A7A-75CA-4AAE-85EF-18FB99AB2724}"/>
              </a:ext>
            </a:extLst>
          </p:cNvPr>
          <p:cNvSpPr txBox="1">
            <a:spLocks/>
          </p:cNvSpPr>
          <p:nvPr/>
        </p:nvSpPr>
        <p:spPr>
          <a:xfrm>
            <a:off x="1878745" y="3306803"/>
            <a:ext cx="10515600" cy="4256453"/>
          </a:xfrm>
          <a:prstGeom prst="rect">
            <a:avLst/>
          </a:prstGeom>
        </p:spPr>
        <p:txBody>
          <a:bodyPr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indent="-685800"/>
            <a:r>
              <a:rPr lang="en-GB" sz="2400" dirty="0">
                <a:solidFill>
                  <a:srgbClr val="193E72"/>
                </a:solidFill>
              </a:rPr>
              <a:t>Data collection – </a:t>
            </a:r>
            <a:r>
              <a:rPr lang="en-GB" sz="2000" dirty="0">
                <a:solidFill>
                  <a:srgbClr val="193E72"/>
                </a:solidFill>
              </a:rPr>
              <a:t>collected or sampled</a:t>
            </a:r>
          </a:p>
          <a:p>
            <a:pPr marL="685800" indent="-685800"/>
            <a:r>
              <a:rPr lang="en-GB" sz="2400" dirty="0">
                <a:solidFill>
                  <a:srgbClr val="193E72"/>
                </a:solidFill>
              </a:rPr>
              <a:t>Familiarisation – </a:t>
            </a:r>
            <a:r>
              <a:rPr lang="en-GB" sz="2000" dirty="0">
                <a:solidFill>
                  <a:srgbClr val="193E72"/>
                </a:solidFill>
              </a:rPr>
              <a:t>immersion in the data; understand the ‘whole’</a:t>
            </a:r>
          </a:p>
          <a:p>
            <a:pPr marL="685800" indent="-685800"/>
            <a:r>
              <a:rPr lang="en-US" sz="2400" dirty="0">
                <a:solidFill>
                  <a:srgbClr val="193E72"/>
                </a:solidFill>
              </a:rPr>
              <a:t>Coding </a:t>
            </a:r>
          </a:p>
          <a:p>
            <a:pPr marL="1142989" lvl="1" indent="-685800"/>
            <a:r>
              <a:rPr lang="en-US" sz="2000" dirty="0">
                <a:solidFill>
                  <a:srgbClr val="193E72"/>
                </a:solidFill>
              </a:rPr>
              <a:t>Inductive – ‘conventional’, ‘qualitative’</a:t>
            </a:r>
          </a:p>
          <a:p>
            <a:pPr marL="1142989" lvl="1" indent="-685800"/>
            <a:r>
              <a:rPr lang="en-US" sz="2000" dirty="0">
                <a:solidFill>
                  <a:srgbClr val="193E72"/>
                </a:solidFill>
              </a:rPr>
              <a:t>Deductive – ‘directed’, ‘summative’, ‘quantitative’ </a:t>
            </a:r>
          </a:p>
          <a:p>
            <a:pPr marL="1142989" lvl="1" indent="-685800"/>
            <a:r>
              <a:rPr lang="en-US" sz="2000" dirty="0">
                <a:solidFill>
                  <a:srgbClr val="193E72"/>
                </a:solidFill>
              </a:rPr>
              <a:t>Level of analysis: word, word sense, phrase, sentence, themes</a:t>
            </a:r>
          </a:p>
          <a:p>
            <a:pPr marL="1142989" lvl="1" indent="-685800"/>
            <a:r>
              <a:rPr lang="en-US" sz="2000" dirty="0">
                <a:solidFill>
                  <a:srgbClr val="193E72"/>
                </a:solidFill>
              </a:rPr>
              <a:t>Explicit or inferred communication (manifest or latent)</a:t>
            </a:r>
          </a:p>
          <a:p>
            <a:pPr marL="685800" indent="-685800"/>
            <a:r>
              <a:rPr lang="en-GB" sz="2400" dirty="0">
                <a:solidFill>
                  <a:srgbClr val="193E72"/>
                </a:solidFill>
              </a:rPr>
              <a:t>Count</a:t>
            </a:r>
          </a:p>
          <a:p>
            <a:pPr marL="1142989" lvl="1" indent="-685800"/>
            <a:r>
              <a:rPr lang="en-GB" sz="2000" dirty="0">
                <a:solidFill>
                  <a:srgbClr val="193E72"/>
                </a:solidFill>
              </a:rPr>
              <a:t>No count, conceptual, relational analysis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564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DC8B0-6EAC-431E-A264-376ECC820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3783"/>
            <a:ext cx="10486292" cy="1133477"/>
          </a:xfrm>
        </p:spPr>
        <p:txBody>
          <a:bodyPr/>
          <a:lstStyle/>
          <a:p>
            <a:r>
              <a:rPr lang="en-GB"/>
              <a:t>10 Steps to Content Analysis Nirvana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2FBBD-01B5-4BCE-8304-A1F6D0177F12}"/>
              </a:ext>
            </a:extLst>
          </p:cNvPr>
          <p:cNvSpPr txBox="1"/>
          <p:nvPr/>
        </p:nvSpPr>
        <p:spPr>
          <a:xfrm>
            <a:off x="838200" y="2405575"/>
            <a:ext cx="880945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2060"/>
                </a:solidFill>
              </a:rPr>
              <a:t>Fatigue in Parkinson’s Disease (PD)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2060"/>
                </a:solidFill>
              </a:rPr>
              <a:t>Part 1: Survey assessing features of fatigue in PD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2060"/>
                </a:solidFill>
              </a:rPr>
              <a:t>Description, triggers, impact and management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2060"/>
                </a:solidFill>
              </a:rPr>
              <a:t>Mixed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>
                <a:solidFill>
                  <a:srgbClr val="002060"/>
                </a:solidFill>
              </a:rPr>
              <a:t>Context to quantitative data </a:t>
            </a:r>
          </a:p>
          <a:p>
            <a:endParaRPr lang="en-GB" sz="240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2060"/>
                </a:solidFill>
              </a:rPr>
              <a:t>For e.g. Do you feel fatigued? Yes/No (% data)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2060"/>
                </a:solidFill>
              </a:rPr>
              <a:t>How would you describe it? (weariness, exhausted, mentally tired, heaviness)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GB" sz="240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B525D2-E932-40BE-8AEA-BC0743876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7653" y="3665452"/>
            <a:ext cx="2544347" cy="3174805"/>
          </a:xfrm>
          <a:prstGeom prst="rect">
            <a:avLst/>
          </a:prstGeom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8F96883A-93CC-4752-90C6-0992E30FAA42}"/>
              </a:ext>
            </a:extLst>
          </p:cNvPr>
          <p:cNvSpPr/>
          <p:nvPr/>
        </p:nvSpPr>
        <p:spPr>
          <a:xfrm>
            <a:off x="9917281" y="4562884"/>
            <a:ext cx="2039815" cy="1486089"/>
          </a:xfrm>
          <a:prstGeom prst="mathMultiply">
            <a:avLst>
              <a:gd name="adj1" fmla="val 813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31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4FBB-16B6-4392-A55A-869C6E5E9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39" y="1012873"/>
            <a:ext cx="9712569" cy="1386893"/>
          </a:xfrm>
        </p:spPr>
        <p:txBody>
          <a:bodyPr/>
          <a:lstStyle/>
          <a:p>
            <a:r>
              <a:rPr lang="en-GB"/>
              <a:t>Working Example</a:t>
            </a:r>
            <a:br>
              <a:rPr lang="en-GB"/>
            </a:br>
            <a:r>
              <a:rPr lang="en-GB" sz="4000" b="1"/>
              <a:t>How does Fatigue impact your work?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37CF8-A337-4C2F-BA21-8AC74BF06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258" y="2973743"/>
            <a:ext cx="3080825" cy="37163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325CCE-B5F1-4D91-8A98-AEF38E44D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230" b="19897"/>
          <a:stretch/>
        </p:blipFill>
        <p:spPr>
          <a:xfrm>
            <a:off x="8862468" y="2777635"/>
            <a:ext cx="2926258" cy="38878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AAFF5B-5623-4CD0-AD8D-DB2F0917371A}"/>
              </a:ext>
            </a:extLst>
          </p:cNvPr>
          <p:cNvSpPr txBox="1"/>
          <p:nvPr/>
        </p:nvSpPr>
        <p:spPr>
          <a:xfrm>
            <a:off x="698873" y="3221501"/>
            <a:ext cx="267755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>
                <a:solidFill>
                  <a:srgbClr val="002060"/>
                </a:solidFill>
              </a:rPr>
              <a:t>Step 1:</a:t>
            </a:r>
          </a:p>
          <a:p>
            <a:endParaRPr lang="en-GB" sz="2800">
              <a:solidFill>
                <a:srgbClr val="002060"/>
              </a:solidFill>
            </a:endParaRPr>
          </a:p>
          <a:p>
            <a:r>
              <a:rPr lang="en-GB" sz="2800">
                <a:solidFill>
                  <a:srgbClr val="002060"/>
                </a:solidFill>
              </a:rPr>
              <a:t>Familiarise yourself to data</a:t>
            </a:r>
          </a:p>
          <a:p>
            <a:r>
              <a:rPr lang="en-GB" i="1">
                <a:solidFill>
                  <a:srgbClr val="002060"/>
                </a:solidFill>
              </a:rPr>
              <a:t>(Open-ended question,</a:t>
            </a:r>
          </a:p>
          <a:p>
            <a:r>
              <a:rPr lang="en-GB" i="1">
                <a:solidFill>
                  <a:srgbClr val="002060"/>
                </a:solidFill>
              </a:rPr>
              <a:t>Responses: words and phrases)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935BC36-4B26-4BE3-B23D-2D2238C5DA22}"/>
              </a:ext>
            </a:extLst>
          </p:cNvPr>
          <p:cNvSpPr txBox="1"/>
          <p:nvPr/>
        </p:nvSpPr>
        <p:spPr>
          <a:xfrm>
            <a:off x="6475827" y="3247291"/>
            <a:ext cx="26775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>
                <a:solidFill>
                  <a:srgbClr val="002060"/>
                </a:solidFill>
              </a:rPr>
              <a:t>Step 2:</a:t>
            </a:r>
          </a:p>
          <a:p>
            <a:endParaRPr lang="en-GB" sz="2800">
              <a:solidFill>
                <a:srgbClr val="002060"/>
              </a:solidFill>
            </a:endParaRPr>
          </a:p>
          <a:p>
            <a:r>
              <a:rPr lang="en-GB" sz="2800">
                <a:solidFill>
                  <a:srgbClr val="002060"/>
                </a:solidFill>
              </a:rPr>
              <a:t>Collate similar answers + Generate Frequency</a:t>
            </a:r>
          </a:p>
        </p:txBody>
      </p:sp>
    </p:spTree>
    <p:extLst>
      <p:ext uri="{BB962C8B-B14F-4D97-AF65-F5344CB8AC3E}">
        <p14:creationId xmlns:p14="http://schemas.microsoft.com/office/powerpoint/2010/main" val="159803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AAC7623-7C50-4F21-885B-B204DF6A5A52}"/>
              </a:ext>
            </a:extLst>
          </p:cNvPr>
          <p:cNvSpPr txBox="1"/>
          <p:nvPr/>
        </p:nvSpPr>
        <p:spPr>
          <a:xfrm>
            <a:off x="0" y="1412525"/>
            <a:ext cx="25181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002060"/>
                </a:solidFill>
              </a:rPr>
              <a:t>Step 3: </a:t>
            </a:r>
            <a:r>
              <a:rPr lang="en-GB" sz="2400" dirty="0">
                <a:solidFill>
                  <a:srgbClr val="002060"/>
                </a:solidFill>
              </a:rPr>
              <a:t>Re-enter data as ‘Units’ and ‘Frequency’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b="1" u="sng" dirty="0">
                <a:solidFill>
                  <a:srgbClr val="002060"/>
                </a:solidFill>
              </a:rPr>
              <a:t>Step 4: </a:t>
            </a:r>
            <a:r>
              <a:rPr lang="en-GB" sz="2400" dirty="0">
                <a:solidFill>
                  <a:srgbClr val="002060"/>
                </a:solidFill>
              </a:rPr>
              <a:t>Start grouping to generate Codes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b="1" dirty="0">
                <a:solidFill>
                  <a:srgbClr val="002060"/>
                </a:solidFill>
              </a:rPr>
              <a:t>ARE WE THERE YET?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984E50-ACC3-4155-B8A0-32D037B06E60}"/>
              </a:ext>
            </a:extLst>
          </p:cNvPr>
          <p:cNvSpPr/>
          <p:nvPr/>
        </p:nvSpPr>
        <p:spPr>
          <a:xfrm>
            <a:off x="3374918" y="1699634"/>
            <a:ext cx="534572" cy="6189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09607E7-CE97-4EFA-8B74-6715F2B7FEAF}"/>
              </a:ext>
            </a:extLst>
          </p:cNvPr>
          <p:cNvSpPr/>
          <p:nvPr/>
        </p:nvSpPr>
        <p:spPr>
          <a:xfrm>
            <a:off x="5828714" y="6239021"/>
            <a:ext cx="534572" cy="6189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E6BC950-7D87-4F1D-AECC-7256E5FF0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438" y="995976"/>
            <a:ext cx="8431862" cy="586202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37A486ED-F847-47C7-82B3-3CEE3005A155}"/>
              </a:ext>
            </a:extLst>
          </p:cNvPr>
          <p:cNvSpPr/>
          <p:nvPr/>
        </p:nvSpPr>
        <p:spPr>
          <a:xfrm>
            <a:off x="3275116" y="1584535"/>
            <a:ext cx="634374" cy="42458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4652685-60D2-434A-B565-8073D3188C33}"/>
              </a:ext>
            </a:extLst>
          </p:cNvPr>
          <p:cNvSpPr/>
          <p:nvPr/>
        </p:nvSpPr>
        <p:spPr>
          <a:xfrm>
            <a:off x="5498123" y="6042073"/>
            <a:ext cx="661182" cy="61897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299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7D20A28-3DBC-441F-9FCE-0B6DE8C3B76D}"/>
              </a:ext>
            </a:extLst>
          </p:cNvPr>
          <p:cNvGraphicFramePr>
            <a:graphicFrameLocks noGrp="1"/>
          </p:cNvGraphicFramePr>
          <p:nvPr/>
        </p:nvGraphicFramePr>
        <p:xfrm>
          <a:off x="1093633" y="2128174"/>
          <a:ext cx="10905066" cy="4599268"/>
        </p:xfrm>
        <a:graphic>
          <a:graphicData uri="http://schemas.openxmlformats.org/drawingml/2006/table">
            <a:tbl>
              <a:tblPr/>
              <a:tblGrid>
                <a:gridCol w="939394">
                  <a:extLst>
                    <a:ext uri="{9D8B030D-6E8A-4147-A177-3AD203B41FA5}">
                      <a16:colId xmlns:a16="http://schemas.microsoft.com/office/drawing/2014/main" val="3574549243"/>
                    </a:ext>
                  </a:extLst>
                </a:gridCol>
                <a:gridCol w="3169619">
                  <a:extLst>
                    <a:ext uri="{9D8B030D-6E8A-4147-A177-3AD203B41FA5}">
                      <a16:colId xmlns:a16="http://schemas.microsoft.com/office/drawing/2014/main" val="2444905790"/>
                    </a:ext>
                  </a:extLst>
                </a:gridCol>
                <a:gridCol w="6796053">
                  <a:extLst>
                    <a:ext uri="{9D8B030D-6E8A-4147-A177-3AD203B41FA5}">
                      <a16:colId xmlns:a16="http://schemas.microsoft.com/office/drawing/2014/main" val="3517380966"/>
                    </a:ext>
                  </a:extLst>
                </a:gridCol>
              </a:tblGrid>
              <a:tr h="3738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Code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Description (terms indicative of..)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1677924"/>
                  </a:ext>
                </a:extLst>
              </a:tr>
              <a:tr h="66083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pattern affected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inability to do usual/ rostered hours, sick leave, changes required to hours worked, required to work flexible hours, retirement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071972"/>
                  </a:ext>
                </a:extLst>
              </a:tr>
              <a:tr h="66083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on physical symptoms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Motor symptoms of PD and other physical symptoms; e.g. being slower, backache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7379062"/>
                  </a:ext>
                </a:extLst>
              </a:tr>
              <a:tr h="3738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cognitive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loss of focus, concentration, inability to retain information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4258694"/>
                  </a:ext>
                </a:extLst>
              </a:tr>
              <a:tr h="3738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Reduced energy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overall and significant loss of energy level, feeling exhausted.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805818"/>
                  </a:ext>
                </a:extLst>
              </a:tr>
              <a:tr h="3738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on travel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commute to, from and during work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6435598"/>
                  </a:ext>
                </a:extLst>
              </a:tr>
              <a:tr h="3738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Impact on communication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meetings, requires interaction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215361"/>
                  </a:ext>
                </a:extLst>
              </a:tr>
              <a:tr h="3738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Sleep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dowsiness and impact on sleep, impact on work due to poor sleep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0623032"/>
                  </a:ext>
                </a:extLst>
              </a:tr>
              <a:tr h="373825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Mood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low mood and motivation, and stress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8260037"/>
                  </a:ext>
                </a:extLst>
              </a:tr>
              <a:tr h="660831"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Minimal effect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fatigue not having low/ minimal impact/ trying not to let fatigue impact work</a:t>
                      </a:r>
                      <a:endParaRPr lang="en-GB" sz="3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7938" marR="17938" marT="1793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601358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D1D1A260-F6DD-4176-8A8A-53E50A250CCE}"/>
              </a:ext>
            </a:extLst>
          </p:cNvPr>
          <p:cNvSpPr txBox="1"/>
          <p:nvPr/>
        </p:nvSpPr>
        <p:spPr>
          <a:xfrm>
            <a:off x="365760" y="951464"/>
            <a:ext cx="113385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>
                <a:solidFill>
                  <a:srgbClr val="002060"/>
                </a:solidFill>
              </a:rPr>
              <a:t>Step 5:</a:t>
            </a:r>
            <a:r>
              <a:rPr lang="en-GB" sz="2400">
                <a:solidFill>
                  <a:srgbClr val="002060"/>
                </a:solidFill>
              </a:rPr>
              <a:t> Finalise Coding Frame</a:t>
            </a:r>
          </a:p>
          <a:p>
            <a:r>
              <a:rPr lang="en-GB" i="1">
                <a:solidFill>
                  <a:srgbClr val="002060"/>
                </a:solidFill>
              </a:rPr>
              <a:t>It may feel trivial but tighten your description for each code. A lay person should be able to code the data same as you #reproducibleresearch</a:t>
            </a:r>
          </a:p>
        </p:txBody>
      </p:sp>
    </p:spTree>
    <p:extLst>
      <p:ext uri="{BB962C8B-B14F-4D97-AF65-F5344CB8AC3E}">
        <p14:creationId xmlns:p14="http://schemas.microsoft.com/office/powerpoint/2010/main" val="3539194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5300F8-82DE-4584-AC66-C60C793A9F07}"/>
              </a:ext>
            </a:extLst>
          </p:cNvPr>
          <p:cNvPicPr/>
          <p:nvPr/>
        </p:nvPicPr>
        <p:blipFill rotWithShape="1">
          <a:blip r:embed="rId2"/>
          <a:srcRect l="1" t="28819" r="31348" b="11066"/>
          <a:stretch/>
        </p:blipFill>
        <p:spPr bwMode="auto">
          <a:xfrm>
            <a:off x="1762429" y="787660"/>
            <a:ext cx="10429571" cy="5282679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21641E-F46F-420A-88AA-489C97F09AB2}"/>
              </a:ext>
            </a:extLst>
          </p:cNvPr>
          <p:cNvSpPr txBox="1"/>
          <p:nvPr/>
        </p:nvSpPr>
        <p:spPr>
          <a:xfrm>
            <a:off x="239151" y="956604"/>
            <a:ext cx="145762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002060"/>
                </a:solidFill>
              </a:rPr>
              <a:t>STEP 6: </a:t>
            </a:r>
            <a:r>
              <a:rPr lang="en-GB" sz="2400" dirty="0">
                <a:solidFill>
                  <a:srgbClr val="002060"/>
                </a:solidFill>
              </a:rPr>
              <a:t>Code your data 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b="1" u="sng" dirty="0">
                <a:solidFill>
                  <a:srgbClr val="002060"/>
                </a:solidFill>
              </a:rPr>
              <a:t>STEP 7: </a:t>
            </a:r>
            <a:r>
              <a:rPr lang="en-GB" sz="2400" dirty="0">
                <a:solidFill>
                  <a:srgbClr val="002060"/>
                </a:solidFill>
              </a:rPr>
              <a:t>Blinded </a:t>
            </a:r>
            <a:r>
              <a:rPr lang="en-GB" sz="2400" dirty="0" err="1">
                <a:solidFill>
                  <a:srgbClr val="002060"/>
                </a:solidFill>
              </a:rPr>
              <a:t>rater</a:t>
            </a:r>
            <a:r>
              <a:rPr lang="en-GB" sz="2400" dirty="0">
                <a:solidFill>
                  <a:srgbClr val="002060"/>
                </a:solidFill>
              </a:rPr>
              <a:t> coding </a:t>
            </a:r>
          </a:p>
          <a:p>
            <a:r>
              <a:rPr lang="en-GB" sz="2400" i="1" dirty="0">
                <a:solidFill>
                  <a:srgbClr val="002060"/>
                </a:solidFill>
              </a:rPr>
              <a:t>(can do first 20, etc)</a:t>
            </a:r>
          </a:p>
          <a:p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F9445-A6E3-4A92-A542-A423595BA665}"/>
              </a:ext>
            </a:extLst>
          </p:cNvPr>
          <p:cNvSpPr txBox="1"/>
          <p:nvPr/>
        </p:nvSpPr>
        <p:spPr>
          <a:xfrm>
            <a:off x="6707359" y="3792577"/>
            <a:ext cx="5372100" cy="123110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002060"/>
                </a:solidFill>
              </a:rPr>
              <a:t>STEP 8: </a:t>
            </a:r>
            <a:r>
              <a:rPr lang="en-GB" b="1" dirty="0">
                <a:solidFill>
                  <a:srgbClr val="002060"/>
                </a:solidFill>
              </a:rPr>
              <a:t>Inter-rater reliability</a:t>
            </a:r>
          </a:p>
          <a:p>
            <a:r>
              <a:rPr lang="en-GB" dirty="0">
                <a:solidFill>
                  <a:srgbClr val="002060"/>
                </a:solidFill>
              </a:rPr>
              <a:t>Kappa score: 0.8-1 </a:t>
            </a:r>
          </a:p>
          <a:p>
            <a:r>
              <a:rPr lang="en-GB" sz="1600" i="1" dirty="0">
                <a:solidFill>
                  <a:srgbClr val="002060"/>
                </a:solidFill>
              </a:rPr>
              <a:t>SPSS: Analyse&gt; </a:t>
            </a:r>
            <a:r>
              <a:rPr lang="en-GB" sz="1600" i="1" dirty="0" err="1">
                <a:solidFill>
                  <a:srgbClr val="002060"/>
                </a:solidFill>
              </a:rPr>
              <a:t>Descriptives</a:t>
            </a:r>
            <a:r>
              <a:rPr lang="en-GB" sz="1600" i="1" dirty="0">
                <a:solidFill>
                  <a:srgbClr val="002060"/>
                </a:solidFill>
              </a:rPr>
              <a:t>&gt; Crosstabs&gt;Statistics&gt; Kappa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1CE2C6-E483-4377-BF19-FF6160DB2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795" y="5053671"/>
            <a:ext cx="5372100" cy="169545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91911A0-E7A0-4F01-A8ED-8B656276CDF4}"/>
              </a:ext>
            </a:extLst>
          </p:cNvPr>
          <p:cNvSpPr/>
          <p:nvPr/>
        </p:nvSpPr>
        <p:spPr>
          <a:xfrm>
            <a:off x="8574258" y="5507137"/>
            <a:ext cx="745587" cy="612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4B220D0-FCBD-4632-8FF0-82F8F530238A}"/>
              </a:ext>
            </a:extLst>
          </p:cNvPr>
          <p:cNvSpPr/>
          <p:nvPr/>
        </p:nvSpPr>
        <p:spPr>
          <a:xfrm>
            <a:off x="5013082" y="5455953"/>
            <a:ext cx="1184033" cy="6122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975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9807ED-B3C9-428D-A9F3-FB7940990254}"/>
              </a:ext>
            </a:extLst>
          </p:cNvPr>
          <p:cNvGraphicFramePr>
            <a:graphicFrameLocks noGrp="1"/>
          </p:cNvGraphicFramePr>
          <p:nvPr/>
        </p:nvGraphicFramePr>
        <p:xfrm>
          <a:off x="5059448" y="886265"/>
          <a:ext cx="5378780" cy="6105536"/>
        </p:xfrm>
        <a:graphic>
          <a:graphicData uri="http://schemas.openxmlformats.org/drawingml/2006/table">
            <a:tbl>
              <a:tblPr firstRow="1" firstCol="1" bandRow="1"/>
              <a:tblGrid>
                <a:gridCol w="931866">
                  <a:extLst>
                    <a:ext uri="{9D8B030D-6E8A-4147-A177-3AD203B41FA5}">
                      <a16:colId xmlns:a16="http://schemas.microsoft.com/office/drawing/2014/main" val="4120180087"/>
                    </a:ext>
                  </a:extLst>
                </a:gridCol>
                <a:gridCol w="1627888">
                  <a:extLst>
                    <a:ext uri="{9D8B030D-6E8A-4147-A177-3AD203B41FA5}">
                      <a16:colId xmlns:a16="http://schemas.microsoft.com/office/drawing/2014/main" val="1869490566"/>
                    </a:ext>
                  </a:extLst>
                </a:gridCol>
                <a:gridCol w="643214">
                  <a:extLst>
                    <a:ext uri="{9D8B030D-6E8A-4147-A177-3AD203B41FA5}">
                      <a16:colId xmlns:a16="http://schemas.microsoft.com/office/drawing/2014/main" val="3732661989"/>
                    </a:ext>
                  </a:extLst>
                </a:gridCol>
                <a:gridCol w="2175812">
                  <a:extLst>
                    <a:ext uri="{9D8B030D-6E8A-4147-A177-3AD203B41FA5}">
                      <a16:colId xmlns:a16="http://schemas.microsoft.com/office/drawing/2014/main" val="3259847457"/>
                    </a:ext>
                  </a:extLst>
                </a:gridCol>
              </a:tblGrid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Category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Sub-category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Frequency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% (n)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083306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Energy levels and work pattern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Exhaustion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40.7% (24)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989637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Working Reduced hours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8968372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Unable to handle hours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477684"/>
                  </a:ext>
                </a:extLst>
              </a:tr>
              <a:tr h="1702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Flexible working (as and when; work from home)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5316177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Long-term sick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3168885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Considering retirement/ change job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8344176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Mood and focus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Concentration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27.1% (16)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478297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Memory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148873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Motivation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8919026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Stress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9603320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Sleepiness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849678"/>
                  </a:ext>
                </a:extLst>
              </a:tr>
              <a:tr h="1702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450462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Travel and communication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Visiting customers difficult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8.5% (5)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9244225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Commute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245727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Meetings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8859607"/>
                  </a:ext>
                </a:extLst>
              </a:tr>
              <a:tr h="1702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014604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Physical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Slower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20.3% (10)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3061664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Backache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0279130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Dexterity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8419829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Balance affected d/t fatigue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386204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Speech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0308743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Vision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5784472"/>
                  </a:ext>
                </a:extLst>
              </a:tr>
              <a:tr h="17026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9598443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Minimal Effect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Very little effect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6.7% (4)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7425014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 effect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344646"/>
                  </a:ext>
                </a:extLst>
              </a:tr>
              <a:tr h="1995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Try not to let it affect 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000"/>
                        </a:spcBef>
                      </a:pPr>
                      <a:r>
                        <a:rPr lang="en-GB" sz="9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GB" sz="9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653" marR="3765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43037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2EC2F94-08C2-4E53-B3DD-D95D085CAD98}"/>
              </a:ext>
            </a:extLst>
          </p:cNvPr>
          <p:cNvSpPr txBox="1"/>
          <p:nvPr/>
        </p:nvSpPr>
        <p:spPr>
          <a:xfrm>
            <a:off x="6822831" y="21945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744A0-F1E4-481A-B6EB-5791AF4CDE47}"/>
              </a:ext>
            </a:extLst>
          </p:cNvPr>
          <p:cNvSpPr txBox="1"/>
          <p:nvPr/>
        </p:nvSpPr>
        <p:spPr>
          <a:xfrm>
            <a:off x="576775" y="1223889"/>
            <a:ext cx="40092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002060"/>
                </a:solidFill>
              </a:rPr>
              <a:t>STEP 9: </a:t>
            </a:r>
            <a:r>
              <a:rPr lang="en-GB" sz="2400" dirty="0">
                <a:solidFill>
                  <a:srgbClr val="002060"/>
                </a:solidFill>
              </a:rPr>
              <a:t>Look for themes, form groups or categories that answer your question</a:t>
            </a:r>
          </a:p>
          <a:p>
            <a:r>
              <a:rPr lang="en-GB" i="1" dirty="0">
                <a:solidFill>
                  <a:srgbClr val="002060"/>
                </a:solidFill>
              </a:rPr>
              <a:t>i.e. inductive process</a:t>
            </a:r>
          </a:p>
          <a:p>
            <a:r>
              <a:rPr lang="en-GB" i="1" dirty="0">
                <a:solidFill>
                  <a:srgbClr val="002060"/>
                </a:solidFill>
              </a:rPr>
              <a:t>(use filters to collate codes)</a:t>
            </a:r>
          </a:p>
          <a:p>
            <a:endParaRPr lang="en-GB" sz="2400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B5CF13-C5B0-4F24-9CC6-4E78D0467756}"/>
              </a:ext>
            </a:extLst>
          </p:cNvPr>
          <p:cNvSpPr txBox="1"/>
          <p:nvPr/>
        </p:nvSpPr>
        <p:spPr>
          <a:xfrm>
            <a:off x="576774" y="3275658"/>
            <a:ext cx="4009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rgbClr val="002060"/>
                </a:solidFill>
              </a:rPr>
              <a:t>STEP 10: </a:t>
            </a:r>
            <a:r>
              <a:rPr lang="en-GB" sz="2400" dirty="0">
                <a:solidFill>
                  <a:srgbClr val="002060"/>
                </a:solidFill>
              </a:rPr>
              <a:t>Total and calculate % for each theme/ category</a:t>
            </a:r>
          </a:p>
        </p:txBody>
      </p:sp>
    </p:spTree>
    <p:extLst>
      <p:ext uri="{BB962C8B-B14F-4D97-AF65-F5344CB8AC3E}">
        <p14:creationId xmlns:p14="http://schemas.microsoft.com/office/powerpoint/2010/main" val="473479722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</TotalTime>
  <Words>1198</Words>
  <Application>Microsoft Office PowerPoint</Application>
  <PresentationFormat>Widescreen</PresentationFormat>
  <Paragraphs>204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Lato</vt:lpstr>
      <vt:lpstr>PT Sans</vt:lpstr>
      <vt:lpstr>Custom Design</vt:lpstr>
      <vt:lpstr>NIHR ARC Wessex  Content Analysis of Interviews and Surveys Method and Application</vt:lpstr>
      <vt:lpstr>Content Analysis - Uses</vt:lpstr>
      <vt:lpstr>Content Analysis - Methodology</vt:lpstr>
      <vt:lpstr>10 Steps to Content Analysis Nirvana</vt:lpstr>
      <vt:lpstr>Working Example How does Fatigue impact your work? </vt:lpstr>
      <vt:lpstr>PowerPoint Presentation</vt:lpstr>
      <vt:lpstr>PowerPoint Presentation</vt:lpstr>
      <vt:lpstr>PowerPoint Presentation</vt:lpstr>
      <vt:lpstr>PowerPoint Presentation</vt:lpstr>
      <vt:lpstr>Content Analysis – Application in free text survey data</vt:lpstr>
      <vt:lpstr>Content Analysis – Application in free text survey data</vt:lpstr>
      <vt:lpstr>PowerPoint Presentation</vt:lpstr>
      <vt:lpstr>PowerPoint Presentation</vt:lpstr>
      <vt:lpstr>Content Analysis – Application in interviews</vt:lpstr>
      <vt:lpstr>Content Analysis – Advantages and Challenges</vt:lpstr>
      <vt:lpstr>PowerPoint Presentation</vt:lpstr>
      <vt:lpstr>Useful papers</vt:lpstr>
      <vt:lpstr>Veena Vaa1v15@soton.ac.uk   @veena1818   Sarah S.Fearn@soton.ac.uk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Veena Agarwal</cp:lastModifiedBy>
  <cp:revision>69</cp:revision>
  <dcterms:created xsi:type="dcterms:W3CDTF">2019-02-07T15:31:28Z</dcterms:created>
  <dcterms:modified xsi:type="dcterms:W3CDTF">2022-03-29T14:49:39Z</dcterms:modified>
</cp:coreProperties>
</file>