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61" r:id="rId5"/>
    <p:sldId id="366" r:id="rId6"/>
    <p:sldId id="343" r:id="rId7"/>
    <p:sldId id="333" r:id="rId8"/>
    <p:sldId id="367" r:id="rId9"/>
    <p:sldId id="347" r:id="rId10"/>
    <p:sldId id="357" r:id="rId11"/>
    <p:sldId id="359" r:id="rId12"/>
    <p:sldId id="364" r:id="rId13"/>
    <p:sldId id="363" r:id="rId14"/>
    <p:sldId id="348" r:id="rId15"/>
    <p:sldId id="353" r:id="rId16"/>
    <p:sldId id="360" r:id="rId17"/>
    <p:sldId id="369" r:id="rId18"/>
    <p:sldId id="350" r:id="rId19"/>
    <p:sldId id="327"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F64250-38CD-9FF5-A126-FF59EBD6B403}" name="Rosie Essery" initials="RE" userId="S::rae1u11@soton.ac.uk::5d606c41-a8e0-49e5-ad24-35635c1735a8" providerId="AD"/>
  <p188:author id="{5C4CA769-CF15-14F3-7EE1-65EAD2564DFB}" name="Mary Steele" initials="MS" userId="S::mes1m13@soton.ac.uk::d70f243d-cff9-4360-8338-53e0840c93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E1B"/>
    <a:srgbClr val="12A19A"/>
    <a:srgbClr val="1D1E3F"/>
    <a:srgbClr val="ED7C30"/>
    <a:srgbClr val="83F1EC"/>
    <a:srgbClr val="C0F8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78E27A-802F-4495-A3B5-4977DE1BC1E4}" v="358" dt="2024-09-10T11:01:11.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2C9F8-A56C-4082-A420-11F225B693DD}"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7EFACB43-6EAA-4103-9FA0-9326DB0AA460}">
      <dgm:prSet phldrT="[Text]" custT="1"/>
      <dgm:spPr>
        <a:solidFill>
          <a:srgbClr val="E94E1B"/>
        </a:solidFill>
        <a:ln>
          <a:solidFill>
            <a:srgbClr val="E94E1B"/>
          </a:solidFill>
        </a:ln>
      </dgm:spPr>
      <dgm:t>
        <a:bodyPr/>
        <a:lstStyle/>
        <a:p>
          <a:r>
            <a:rPr lang="en-GB" sz="2400">
              <a:solidFill>
                <a:schemeClr val="bg1"/>
              </a:solidFill>
            </a:rPr>
            <a:t>Think-aloud interviews</a:t>
          </a:r>
        </a:p>
      </dgm:t>
    </dgm:pt>
    <dgm:pt modelId="{0E465390-2681-42FA-8413-A21F7175F82B}" type="parTrans" cxnId="{15CA038E-E79A-40D2-9C42-EE8A985CE2A4}">
      <dgm:prSet/>
      <dgm:spPr/>
      <dgm:t>
        <a:bodyPr/>
        <a:lstStyle/>
        <a:p>
          <a:endParaRPr lang="en-GB"/>
        </a:p>
      </dgm:t>
    </dgm:pt>
    <dgm:pt modelId="{4AD34F1F-BD4E-4B25-AE95-710C8FC10933}" type="sibTrans" cxnId="{15CA038E-E79A-40D2-9C42-EE8A985CE2A4}">
      <dgm:prSet/>
      <dgm:spPr/>
      <dgm:t>
        <a:bodyPr/>
        <a:lstStyle/>
        <a:p>
          <a:endParaRPr lang="en-GB"/>
        </a:p>
      </dgm:t>
    </dgm:pt>
    <dgm:pt modelId="{02533882-D34B-421B-B3E6-706434092AE1}">
      <dgm:prSet phldrT="[Text]" custT="1"/>
      <dgm:spPr>
        <a:solidFill>
          <a:srgbClr val="1D1E3F"/>
        </a:solidFill>
        <a:ln>
          <a:solidFill>
            <a:srgbClr val="1D1E3F"/>
          </a:solidFill>
        </a:ln>
      </dgm:spPr>
      <dgm:t>
        <a:bodyPr/>
        <a:lstStyle/>
        <a:p>
          <a:pPr algn="l">
            <a:buNone/>
          </a:pPr>
          <a:r>
            <a:rPr lang="en-GB" sz="1800" b="1">
              <a:solidFill>
                <a:schemeClr val="bg1"/>
              </a:solidFill>
              <a:latin typeface="Century Gothic" panose="020B0502020202020204" pitchFamily="34" charset="0"/>
            </a:rPr>
            <a:t>Try out intervention in presence of researcher</a:t>
          </a:r>
        </a:p>
      </dgm:t>
    </dgm:pt>
    <dgm:pt modelId="{003A8505-78F8-4A04-872B-0821B1B6AF14}" type="parTrans" cxnId="{1E83975A-13F4-45CB-9AC8-531C7D46750B}">
      <dgm:prSet/>
      <dgm:spPr/>
      <dgm:t>
        <a:bodyPr/>
        <a:lstStyle/>
        <a:p>
          <a:endParaRPr lang="en-GB"/>
        </a:p>
      </dgm:t>
    </dgm:pt>
    <dgm:pt modelId="{372DF19D-CB61-4CFD-A90B-BDFBEB5B45F9}" type="sibTrans" cxnId="{1E83975A-13F4-45CB-9AC8-531C7D46750B}">
      <dgm:prSet/>
      <dgm:spPr/>
      <dgm:t>
        <a:bodyPr/>
        <a:lstStyle/>
        <a:p>
          <a:endParaRPr lang="en-GB"/>
        </a:p>
      </dgm:t>
    </dgm:pt>
    <dgm:pt modelId="{9C0D2EA7-68F9-40B7-A029-1AE6F6CDC7B1}">
      <dgm:prSet phldrT="[Text]" custT="1"/>
      <dgm:spPr>
        <a:solidFill>
          <a:srgbClr val="E94E1B"/>
        </a:solidFill>
        <a:ln>
          <a:solidFill>
            <a:srgbClr val="E94E1B"/>
          </a:solidFill>
        </a:ln>
      </dgm:spPr>
      <dgm:t>
        <a:bodyPr/>
        <a:lstStyle/>
        <a:p>
          <a:r>
            <a:rPr lang="en-GB" sz="2400">
              <a:solidFill>
                <a:schemeClr val="bg1"/>
              </a:solidFill>
            </a:rPr>
            <a:t>Longitudinal interviews</a:t>
          </a:r>
        </a:p>
      </dgm:t>
    </dgm:pt>
    <dgm:pt modelId="{3A9B9242-A17B-4654-9037-2D47924E0043}" type="parTrans" cxnId="{D239F0C1-EB16-431F-BA81-8FCC444BC1C2}">
      <dgm:prSet/>
      <dgm:spPr/>
      <dgm:t>
        <a:bodyPr/>
        <a:lstStyle/>
        <a:p>
          <a:endParaRPr lang="en-GB"/>
        </a:p>
      </dgm:t>
    </dgm:pt>
    <dgm:pt modelId="{41F9C636-EB2E-42F5-B43D-6253F7BBD39B}" type="sibTrans" cxnId="{D239F0C1-EB16-431F-BA81-8FCC444BC1C2}">
      <dgm:prSet/>
      <dgm:spPr/>
      <dgm:t>
        <a:bodyPr/>
        <a:lstStyle/>
        <a:p>
          <a:endParaRPr lang="en-GB"/>
        </a:p>
      </dgm:t>
    </dgm:pt>
    <dgm:pt modelId="{4B56D2D9-9B9E-41D1-A304-946EAF12F577}">
      <dgm:prSet phldrT="[Text]" custT="1"/>
      <dgm:spPr>
        <a:solidFill>
          <a:srgbClr val="1D1E3F"/>
        </a:solidFill>
        <a:ln>
          <a:solidFill>
            <a:srgbClr val="1D1E3F"/>
          </a:solidFill>
        </a:ln>
      </dgm:spPr>
      <dgm:t>
        <a:bodyPr/>
        <a:lstStyle/>
        <a:p>
          <a:pPr>
            <a:buNone/>
          </a:pPr>
          <a:r>
            <a:rPr lang="en-GB" sz="1800" b="1">
              <a:solidFill>
                <a:schemeClr val="bg1"/>
              </a:solidFill>
              <a:latin typeface="Century Gothic" panose="020B0502020202020204" pitchFamily="34" charset="0"/>
            </a:rPr>
            <a:t>Use intervention independently over 1 week</a:t>
          </a:r>
        </a:p>
      </dgm:t>
    </dgm:pt>
    <dgm:pt modelId="{709F0664-53A6-45D1-B669-B5D6DDDA55BE}" type="parTrans" cxnId="{ABCF580B-6FFE-4DA2-BFB3-140FBA1147A3}">
      <dgm:prSet/>
      <dgm:spPr/>
      <dgm:t>
        <a:bodyPr/>
        <a:lstStyle/>
        <a:p>
          <a:endParaRPr lang="en-GB"/>
        </a:p>
      </dgm:t>
    </dgm:pt>
    <dgm:pt modelId="{897296DC-C627-4A8C-8855-98D17F85EBAD}" type="sibTrans" cxnId="{ABCF580B-6FFE-4DA2-BFB3-140FBA1147A3}">
      <dgm:prSet/>
      <dgm:spPr/>
      <dgm:t>
        <a:bodyPr/>
        <a:lstStyle/>
        <a:p>
          <a:endParaRPr lang="en-GB"/>
        </a:p>
      </dgm:t>
    </dgm:pt>
    <dgm:pt modelId="{80C5511D-F61D-49F7-9F86-9CA055643386}">
      <dgm:prSet phldrT="[Text]" custT="1"/>
      <dgm:spPr>
        <a:solidFill>
          <a:srgbClr val="1D1E3F"/>
        </a:solidFill>
        <a:ln>
          <a:solidFill>
            <a:srgbClr val="1D1E3F"/>
          </a:solidFill>
        </a:ln>
      </dgm:spPr>
      <dgm:t>
        <a:bodyPr/>
        <a:lstStyle/>
        <a:p>
          <a:pPr>
            <a:buFont typeface="Wingdings" panose="05000000000000000000" pitchFamily="2" charset="2"/>
            <a:buChar char="ü"/>
          </a:pPr>
          <a:r>
            <a:rPr lang="en-GB" sz="1800">
              <a:solidFill>
                <a:schemeClr val="bg1"/>
              </a:solidFill>
              <a:latin typeface="Century Gothic" panose="020B0502020202020204" pitchFamily="34" charset="0"/>
            </a:rPr>
            <a:t> Have any behaviours begun to be adopted?</a:t>
          </a:r>
        </a:p>
      </dgm:t>
    </dgm:pt>
    <dgm:pt modelId="{B3B0925B-1030-4CBC-80D2-6DF89AAF0E0D}" type="parTrans" cxnId="{910702E9-1B5A-40B2-BD78-5B129E640C85}">
      <dgm:prSet/>
      <dgm:spPr/>
      <dgm:t>
        <a:bodyPr/>
        <a:lstStyle/>
        <a:p>
          <a:endParaRPr lang="en-GB"/>
        </a:p>
      </dgm:t>
    </dgm:pt>
    <dgm:pt modelId="{311CBA08-9D6E-4CA9-8BE5-00D3FB3707E0}" type="sibTrans" cxnId="{910702E9-1B5A-40B2-BD78-5B129E640C85}">
      <dgm:prSet/>
      <dgm:spPr/>
      <dgm:t>
        <a:bodyPr/>
        <a:lstStyle/>
        <a:p>
          <a:endParaRPr lang="en-GB"/>
        </a:p>
      </dgm:t>
    </dgm:pt>
    <dgm:pt modelId="{B6E0CBD2-3DCA-403B-BC2E-5995B3774EC4}">
      <dgm:prSet phldrT="[Text]" custT="1"/>
      <dgm:spPr>
        <a:solidFill>
          <a:srgbClr val="1D1E3F"/>
        </a:solidFill>
        <a:ln>
          <a:solidFill>
            <a:srgbClr val="1D1E3F"/>
          </a:solidFill>
        </a:ln>
      </dgm:spPr>
      <dgm:t>
        <a:bodyPr/>
        <a:lstStyle/>
        <a:p>
          <a:pPr algn="l">
            <a:buFont typeface="Wingdings" panose="05000000000000000000" pitchFamily="2" charset="2"/>
            <a:buChar char="ü"/>
          </a:pPr>
          <a:r>
            <a:rPr lang="en-GB" sz="1800">
              <a:solidFill>
                <a:schemeClr val="bg1"/>
              </a:solidFill>
              <a:latin typeface="Century Gothic" panose="020B0502020202020204" pitchFamily="34" charset="0"/>
            </a:rPr>
            <a:t> Collects very detailed data of user reactions</a:t>
          </a:r>
        </a:p>
      </dgm:t>
    </dgm:pt>
    <dgm:pt modelId="{EB023B73-8280-4711-B2E4-33675FEE8927}" type="parTrans" cxnId="{8AEBF393-1289-49E6-8A6D-B8F2B82E5797}">
      <dgm:prSet/>
      <dgm:spPr/>
      <dgm:t>
        <a:bodyPr/>
        <a:lstStyle/>
        <a:p>
          <a:endParaRPr lang="en-GB"/>
        </a:p>
      </dgm:t>
    </dgm:pt>
    <dgm:pt modelId="{5717EC67-AD2F-40C3-8EF9-F7997786988A}" type="sibTrans" cxnId="{8AEBF393-1289-49E6-8A6D-B8F2B82E5797}">
      <dgm:prSet/>
      <dgm:spPr/>
      <dgm:t>
        <a:bodyPr/>
        <a:lstStyle/>
        <a:p>
          <a:endParaRPr lang="en-GB"/>
        </a:p>
      </dgm:t>
    </dgm:pt>
    <dgm:pt modelId="{70370EC1-9E8F-4218-A50E-13B731510606}">
      <dgm:prSet phldrT="[Text]" custT="1"/>
      <dgm:spPr>
        <a:solidFill>
          <a:srgbClr val="1D1E3F"/>
        </a:solidFill>
        <a:ln>
          <a:solidFill>
            <a:srgbClr val="1D1E3F"/>
          </a:solidFill>
        </a:ln>
      </dgm:spPr>
      <dgm:t>
        <a:bodyPr/>
        <a:lstStyle/>
        <a:p>
          <a:pPr algn="l">
            <a:buFont typeface="Wingdings" panose="05000000000000000000" pitchFamily="2" charset="2"/>
            <a:buChar char="ü"/>
          </a:pPr>
          <a:r>
            <a:rPr lang="en-GB" sz="1800">
              <a:solidFill>
                <a:schemeClr val="bg1"/>
              </a:solidFill>
              <a:latin typeface="Century Gothic" panose="020B0502020202020204" pitchFamily="34" charset="0"/>
            </a:rPr>
            <a:t> Understanding of how the intervention is used</a:t>
          </a:r>
        </a:p>
      </dgm:t>
    </dgm:pt>
    <dgm:pt modelId="{7FCC2A4E-C168-42EC-B3BC-836B646296F1}" type="parTrans" cxnId="{83A9DCEB-30AD-4370-998F-EA4CB41A72B3}">
      <dgm:prSet/>
      <dgm:spPr/>
      <dgm:t>
        <a:bodyPr/>
        <a:lstStyle/>
        <a:p>
          <a:endParaRPr lang="en-GB"/>
        </a:p>
      </dgm:t>
    </dgm:pt>
    <dgm:pt modelId="{02CE5F80-1A15-49B8-8D72-A5E56E9FDC26}" type="sibTrans" cxnId="{83A9DCEB-30AD-4370-998F-EA4CB41A72B3}">
      <dgm:prSet/>
      <dgm:spPr/>
      <dgm:t>
        <a:bodyPr/>
        <a:lstStyle/>
        <a:p>
          <a:endParaRPr lang="en-GB"/>
        </a:p>
      </dgm:t>
    </dgm:pt>
    <dgm:pt modelId="{63223FA0-C853-4A71-A550-35BC14EBBA89}">
      <dgm:prSet phldrT="[Text]" custT="1"/>
      <dgm:spPr>
        <a:solidFill>
          <a:srgbClr val="1D1E3F"/>
        </a:solidFill>
        <a:ln>
          <a:solidFill>
            <a:srgbClr val="1D1E3F"/>
          </a:solidFill>
        </a:ln>
      </dgm:spPr>
      <dgm:t>
        <a:bodyPr/>
        <a:lstStyle/>
        <a:p>
          <a:pPr>
            <a:buFont typeface="Wingdings" panose="05000000000000000000" pitchFamily="2" charset="2"/>
            <a:buChar char="ü"/>
          </a:pPr>
          <a:r>
            <a:rPr lang="en-GB" sz="1800" b="0">
              <a:solidFill>
                <a:schemeClr val="bg1"/>
              </a:solidFill>
              <a:latin typeface="Century Gothic" panose="020B0502020202020204" pitchFamily="34" charset="0"/>
            </a:rPr>
            <a:t> Opportunity to explore key messages taken away</a:t>
          </a:r>
        </a:p>
      </dgm:t>
    </dgm:pt>
    <dgm:pt modelId="{95998FE8-D347-4163-AFF5-62F03002717F}" type="parTrans" cxnId="{2E0969C1-1178-4F79-80CE-913B96F35C1B}">
      <dgm:prSet/>
      <dgm:spPr/>
      <dgm:t>
        <a:bodyPr/>
        <a:lstStyle/>
        <a:p>
          <a:endParaRPr lang="en-GB"/>
        </a:p>
      </dgm:t>
    </dgm:pt>
    <dgm:pt modelId="{608E22E6-C038-467D-AFE2-92D2260565AA}" type="sibTrans" cxnId="{2E0969C1-1178-4F79-80CE-913B96F35C1B}">
      <dgm:prSet/>
      <dgm:spPr/>
      <dgm:t>
        <a:bodyPr/>
        <a:lstStyle/>
        <a:p>
          <a:endParaRPr lang="en-GB"/>
        </a:p>
      </dgm:t>
    </dgm:pt>
    <dgm:pt modelId="{056ADC98-24F0-4913-A551-6972DDF2712B}" type="pres">
      <dgm:prSet presAssocID="{6732C9F8-A56C-4082-A420-11F225B693DD}" presName="Name0" presStyleCnt="0">
        <dgm:presLayoutVars>
          <dgm:dir/>
          <dgm:animLvl val="lvl"/>
          <dgm:resizeHandles val="exact"/>
        </dgm:presLayoutVars>
      </dgm:prSet>
      <dgm:spPr/>
    </dgm:pt>
    <dgm:pt modelId="{9F52D224-752A-4ED2-B749-CED1ED1775E5}" type="pres">
      <dgm:prSet presAssocID="{7EFACB43-6EAA-4103-9FA0-9326DB0AA460}" presName="linNode" presStyleCnt="0"/>
      <dgm:spPr/>
    </dgm:pt>
    <dgm:pt modelId="{CAEE4B2F-2A3B-4820-9A73-AE317EB90ADA}" type="pres">
      <dgm:prSet presAssocID="{7EFACB43-6EAA-4103-9FA0-9326DB0AA460}" presName="parTx" presStyleLbl="revTx" presStyleIdx="0" presStyleCnt="2">
        <dgm:presLayoutVars>
          <dgm:chMax val="1"/>
          <dgm:bulletEnabled val="1"/>
        </dgm:presLayoutVars>
      </dgm:prSet>
      <dgm:spPr/>
    </dgm:pt>
    <dgm:pt modelId="{B622BBCE-2F5B-4544-942A-6D8D2BF99238}" type="pres">
      <dgm:prSet presAssocID="{7EFACB43-6EAA-4103-9FA0-9326DB0AA460}" presName="bracket" presStyleLbl="parChTrans1D1" presStyleIdx="0" presStyleCnt="2"/>
      <dgm:spPr/>
    </dgm:pt>
    <dgm:pt modelId="{34C07C59-E2CD-48EA-A140-D87329C2D3B7}" type="pres">
      <dgm:prSet presAssocID="{7EFACB43-6EAA-4103-9FA0-9326DB0AA460}" presName="spH" presStyleCnt="0"/>
      <dgm:spPr/>
    </dgm:pt>
    <dgm:pt modelId="{C27FCEC5-1DE3-4349-8A68-85012AF977FC}" type="pres">
      <dgm:prSet presAssocID="{7EFACB43-6EAA-4103-9FA0-9326DB0AA460}" presName="desTx" presStyleLbl="node1" presStyleIdx="0" presStyleCnt="2">
        <dgm:presLayoutVars>
          <dgm:bulletEnabled val="1"/>
        </dgm:presLayoutVars>
      </dgm:prSet>
      <dgm:spPr/>
    </dgm:pt>
    <dgm:pt modelId="{D90E63EA-D5B6-4B93-AE68-8FADF376C64E}" type="pres">
      <dgm:prSet presAssocID="{4AD34F1F-BD4E-4B25-AE95-710C8FC10933}" presName="spV" presStyleCnt="0"/>
      <dgm:spPr/>
    </dgm:pt>
    <dgm:pt modelId="{70F40C94-958F-4C63-8951-EC5454F3E8F7}" type="pres">
      <dgm:prSet presAssocID="{9C0D2EA7-68F9-40B7-A029-1AE6F6CDC7B1}" presName="linNode" presStyleCnt="0"/>
      <dgm:spPr/>
    </dgm:pt>
    <dgm:pt modelId="{C984E023-712F-41C0-8564-FC328C8C9935}" type="pres">
      <dgm:prSet presAssocID="{9C0D2EA7-68F9-40B7-A029-1AE6F6CDC7B1}" presName="parTx" presStyleLbl="revTx" presStyleIdx="1" presStyleCnt="2">
        <dgm:presLayoutVars>
          <dgm:chMax val="1"/>
          <dgm:bulletEnabled val="1"/>
        </dgm:presLayoutVars>
      </dgm:prSet>
      <dgm:spPr/>
    </dgm:pt>
    <dgm:pt modelId="{8BD0F5E8-A130-43A8-ADF5-2C914594ABB5}" type="pres">
      <dgm:prSet presAssocID="{9C0D2EA7-68F9-40B7-A029-1AE6F6CDC7B1}" presName="bracket" presStyleLbl="parChTrans1D1" presStyleIdx="1" presStyleCnt="2"/>
      <dgm:spPr/>
    </dgm:pt>
    <dgm:pt modelId="{7FC125F7-B177-45B2-A65C-C8595F956EAB}" type="pres">
      <dgm:prSet presAssocID="{9C0D2EA7-68F9-40B7-A029-1AE6F6CDC7B1}" presName="spH" presStyleCnt="0"/>
      <dgm:spPr/>
    </dgm:pt>
    <dgm:pt modelId="{F4490DB2-B7E9-48A7-A513-16AF0F8B5FD3}" type="pres">
      <dgm:prSet presAssocID="{9C0D2EA7-68F9-40B7-A029-1AE6F6CDC7B1}" presName="desTx" presStyleLbl="node1" presStyleIdx="1" presStyleCnt="2">
        <dgm:presLayoutVars>
          <dgm:bulletEnabled val="1"/>
        </dgm:presLayoutVars>
      </dgm:prSet>
      <dgm:spPr/>
    </dgm:pt>
  </dgm:ptLst>
  <dgm:cxnLst>
    <dgm:cxn modelId="{ABCF580B-6FFE-4DA2-BFB3-140FBA1147A3}" srcId="{9C0D2EA7-68F9-40B7-A029-1AE6F6CDC7B1}" destId="{4B56D2D9-9B9E-41D1-A304-946EAF12F577}" srcOrd="0" destOrd="0" parTransId="{709F0664-53A6-45D1-B669-B5D6DDDA55BE}" sibTransId="{897296DC-C627-4A8C-8855-98D17F85EBAD}"/>
    <dgm:cxn modelId="{B7AB971B-FC46-4F22-A65D-E7DD2921515A}" type="presOf" srcId="{80C5511D-F61D-49F7-9F86-9CA055643386}" destId="{F4490DB2-B7E9-48A7-A513-16AF0F8B5FD3}" srcOrd="0" destOrd="2" presId="urn:diagrams.loki3.com/BracketList"/>
    <dgm:cxn modelId="{9F37B71F-DFF0-4B91-BB1D-A3BFF1156674}" type="presOf" srcId="{4B56D2D9-9B9E-41D1-A304-946EAF12F577}" destId="{F4490DB2-B7E9-48A7-A513-16AF0F8B5FD3}" srcOrd="0" destOrd="0" presId="urn:diagrams.loki3.com/BracketList"/>
    <dgm:cxn modelId="{2E971568-61B3-4C98-B7EC-477441C6EBE5}" type="presOf" srcId="{B6E0CBD2-3DCA-403B-BC2E-5995B3774EC4}" destId="{C27FCEC5-1DE3-4349-8A68-85012AF977FC}" srcOrd="0" destOrd="1" presId="urn:diagrams.loki3.com/BracketList"/>
    <dgm:cxn modelId="{75A8A34C-E4CF-4F8A-A029-2269949D523C}" type="presOf" srcId="{02533882-D34B-421B-B3E6-706434092AE1}" destId="{C27FCEC5-1DE3-4349-8A68-85012AF977FC}" srcOrd="0" destOrd="0" presId="urn:diagrams.loki3.com/BracketList"/>
    <dgm:cxn modelId="{6103906F-23BF-4C83-B76B-62D87C78D6BD}" type="presOf" srcId="{70370EC1-9E8F-4218-A50E-13B731510606}" destId="{C27FCEC5-1DE3-4349-8A68-85012AF977FC}" srcOrd="0" destOrd="2" presId="urn:diagrams.loki3.com/BracketList"/>
    <dgm:cxn modelId="{569CC054-4E69-4473-B861-0E0CBDDC192F}" type="presOf" srcId="{9C0D2EA7-68F9-40B7-A029-1AE6F6CDC7B1}" destId="{C984E023-712F-41C0-8564-FC328C8C9935}" srcOrd="0" destOrd="0" presId="urn:diagrams.loki3.com/BracketList"/>
    <dgm:cxn modelId="{1E83975A-13F4-45CB-9AC8-531C7D46750B}" srcId="{7EFACB43-6EAA-4103-9FA0-9326DB0AA460}" destId="{02533882-D34B-421B-B3E6-706434092AE1}" srcOrd="0" destOrd="0" parTransId="{003A8505-78F8-4A04-872B-0821B1B6AF14}" sibTransId="{372DF19D-CB61-4CFD-A90B-BDFBEB5B45F9}"/>
    <dgm:cxn modelId="{15E9DC88-869E-4C06-B959-3E267FFD4CEC}" type="presOf" srcId="{6732C9F8-A56C-4082-A420-11F225B693DD}" destId="{056ADC98-24F0-4913-A551-6972DDF2712B}" srcOrd="0" destOrd="0" presId="urn:diagrams.loki3.com/BracketList"/>
    <dgm:cxn modelId="{15CA038E-E79A-40D2-9C42-EE8A985CE2A4}" srcId="{6732C9F8-A56C-4082-A420-11F225B693DD}" destId="{7EFACB43-6EAA-4103-9FA0-9326DB0AA460}" srcOrd="0" destOrd="0" parTransId="{0E465390-2681-42FA-8413-A21F7175F82B}" sibTransId="{4AD34F1F-BD4E-4B25-AE95-710C8FC10933}"/>
    <dgm:cxn modelId="{8AEBF393-1289-49E6-8A6D-B8F2B82E5797}" srcId="{7EFACB43-6EAA-4103-9FA0-9326DB0AA460}" destId="{B6E0CBD2-3DCA-403B-BC2E-5995B3774EC4}" srcOrd="1" destOrd="0" parTransId="{EB023B73-8280-4711-B2E4-33675FEE8927}" sibTransId="{5717EC67-AD2F-40C3-8EF9-F7997786988A}"/>
    <dgm:cxn modelId="{17BB60BD-0509-49C3-AB24-8D1D16B833B6}" type="presOf" srcId="{63223FA0-C853-4A71-A550-35BC14EBBA89}" destId="{F4490DB2-B7E9-48A7-A513-16AF0F8B5FD3}" srcOrd="0" destOrd="1" presId="urn:diagrams.loki3.com/BracketList"/>
    <dgm:cxn modelId="{2E0969C1-1178-4F79-80CE-913B96F35C1B}" srcId="{9C0D2EA7-68F9-40B7-A029-1AE6F6CDC7B1}" destId="{63223FA0-C853-4A71-A550-35BC14EBBA89}" srcOrd="1" destOrd="0" parTransId="{95998FE8-D347-4163-AFF5-62F03002717F}" sibTransId="{608E22E6-C038-467D-AFE2-92D2260565AA}"/>
    <dgm:cxn modelId="{D239F0C1-EB16-431F-BA81-8FCC444BC1C2}" srcId="{6732C9F8-A56C-4082-A420-11F225B693DD}" destId="{9C0D2EA7-68F9-40B7-A029-1AE6F6CDC7B1}" srcOrd="1" destOrd="0" parTransId="{3A9B9242-A17B-4654-9037-2D47924E0043}" sibTransId="{41F9C636-EB2E-42F5-B43D-6253F7BBD39B}"/>
    <dgm:cxn modelId="{6138F8E3-AA71-469E-B13D-B517E6328EBB}" type="presOf" srcId="{7EFACB43-6EAA-4103-9FA0-9326DB0AA460}" destId="{CAEE4B2F-2A3B-4820-9A73-AE317EB90ADA}" srcOrd="0" destOrd="0" presId="urn:diagrams.loki3.com/BracketList"/>
    <dgm:cxn modelId="{910702E9-1B5A-40B2-BD78-5B129E640C85}" srcId="{9C0D2EA7-68F9-40B7-A029-1AE6F6CDC7B1}" destId="{80C5511D-F61D-49F7-9F86-9CA055643386}" srcOrd="2" destOrd="0" parTransId="{B3B0925B-1030-4CBC-80D2-6DF89AAF0E0D}" sibTransId="{311CBA08-9D6E-4CA9-8BE5-00D3FB3707E0}"/>
    <dgm:cxn modelId="{83A9DCEB-30AD-4370-998F-EA4CB41A72B3}" srcId="{7EFACB43-6EAA-4103-9FA0-9326DB0AA460}" destId="{70370EC1-9E8F-4218-A50E-13B731510606}" srcOrd="2" destOrd="0" parTransId="{7FCC2A4E-C168-42EC-B3BC-836B646296F1}" sibTransId="{02CE5F80-1A15-49B8-8D72-A5E56E9FDC26}"/>
    <dgm:cxn modelId="{FCFCA3C9-848E-4885-8DEC-041F057FD28A}" type="presParOf" srcId="{056ADC98-24F0-4913-A551-6972DDF2712B}" destId="{9F52D224-752A-4ED2-B749-CED1ED1775E5}" srcOrd="0" destOrd="0" presId="urn:diagrams.loki3.com/BracketList"/>
    <dgm:cxn modelId="{27E45D3E-FB8C-4D61-AED9-6EAC5C4731DC}" type="presParOf" srcId="{9F52D224-752A-4ED2-B749-CED1ED1775E5}" destId="{CAEE4B2F-2A3B-4820-9A73-AE317EB90ADA}" srcOrd="0" destOrd="0" presId="urn:diagrams.loki3.com/BracketList"/>
    <dgm:cxn modelId="{566FEAC5-3392-44BF-8092-BC6120128B07}" type="presParOf" srcId="{9F52D224-752A-4ED2-B749-CED1ED1775E5}" destId="{B622BBCE-2F5B-4544-942A-6D8D2BF99238}" srcOrd="1" destOrd="0" presId="urn:diagrams.loki3.com/BracketList"/>
    <dgm:cxn modelId="{EE61E7D9-B107-4603-8B5E-13BEC0D9BC93}" type="presParOf" srcId="{9F52D224-752A-4ED2-B749-CED1ED1775E5}" destId="{34C07C59-E2CD-48EA-A140-D87329C2D3B7}" srcOrd="2" destOrd="0" presId="urn:diagrams.loki3.com/BracketList"/>
    <dgm:cxn modelId="{A21499F0-218C-4E8E-86CA-571BA6957389}" type="presParOf" srcId="{9F52D224-752A-4ED2-B749-CED1ED1775E5}" destId="{C27FCEC5-1DE3-4349-8A68-85012AF977FC}" srcOrd="3" destOrd="0" presId="urn:diagrams.loki3.com/BracketList"/>
    <dgm:cxn modelId="{7FC47B27-00CC-41CB-9BC9-4F22EF56E6ED}" type="presParOf" srcId="{056ADC98-24F0-4913-A551-6972DDF2712B}" destId="{D90E63EA-D5B6-4B93-AE68-8FADF376C64E}" srcOrd="1" destOrd="0" presId="urn:diagrams.loki3.com/BracketList"/>
    <dgm:cxn modelId="{F20D8EBE-02CD-4B32-89CD-3A4B46E25254}" type="presParOf" srcId="{056ADC98-24F0-4913-A551-6972DDF2712B}" destId="{70F40C94-958F-4C63-8951-EC5454F3E8F7}" srcOrd="2" destOrd="0" presId="urn:diagrams.loki3.com/BracketList"/>
    <dgm:cxn modelId="{9A1F1C12-9280-4E55-A504-2F24BA502BF6}" type="presParOf" srcId="{70F40C94-958F-4C63-8951-EC5454F3E8F7}" destId="{C984E023-712F-41C0-8564-FC328C8C9935}" srcOrd="0" destOrd="0" presId="urn:diagrams.loki3.com/BracketList"/>
    <dgm:cxn modelId="{02C72AC7-DCEF-49CB-911D-C1B7EDDE6257}" type="presParOf" srcId="{70F40C94-958F-4C63-8951-EC5454F3E8F7}" destId="{8BD0F5E8-A130-43A8-ADF5-2C914594ABB5}" srcOrd="1" destOrd="0" presId="urn:diagrams.loki3.com/BracketList"/>
    <dgm:cxn modelId="{5E5D1238-2A92-4195-87AF-EF632CFA0487}" type="presParOf" srcId="{70F40C94-958F-4C63-8951-EC5454F3E8F7}" destId="{7FC125F7-B177-45B2-A65C-C8595F956EAB}" srcOrd="2" destOrd="0" presId="urn:diagrams.loki3.com/BracketList"/>
    <dgm:cxn modelId="{FBDB10E5-045C-42B0-809B-BC81EF639EC3}" type="presParOf" srcId="{70F40C94-958F-4C63-8951-EC5454F3E8F7}" destId="{F4490DB2-B7E9-48A7-A513-16AF0F8B5FD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E4B2F-2A3B-4820-9A73-AE317EB90ADA}">
      <dsp:nvSpPr>
        <dsp:cNvPr id="0" name=""/>
        <dsp:cNvSpPr/>
      </dsp:nvSpPr>
      <dsp:spPr>
        <a:xfrm>
          <a:off x="0" y="136414"/>
          <a:ext cx="2166091" cy="1287000"/>
        </a:xfrm>
        <a:prstGeom prst="rect">
          <a:avLst/>
        </a:prstGeom>
        <a:solidFill>
          <a:srgbClr val="E94E1B"/>
        </a:solidFill>
        <a:ln>
          <a:solidFill>
            <a:srgbClr val="E94E1B"/>
          </a:solid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a:solidFill>
                <a:schemeClr val="bg1"/>
              </a:solidFill>
            </a:rPr>
            <a:t>Think-aloud interviews</a:t>
          </a:r>
        </a:p>
      </dsp:txBody>
      <dsp:txXfrm>
        <a:off x="0" y="136414"/>
        <a:ext cx="2166091" cy="1287000"/>
      </dsp:txXfrm>
    </dsp:sp>
    <dsp:sp modelId="{B622BBCE-2F5B-4544-942A-6D8D2BF99238}">
      <dsp:nvSpPr>
        <dsp:cNvPr id="0" name=""/>
        <dsp:cNvSpPr/>
      </dsp:nvSpPr>
      <dsp:spPr>
        <a:xfrm>
          <a:off x="2166091" y="136414"/>
          <a:ext cx="433218"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7FCEC5-1DE3-4349-8A68-85012AF977FC}">
      <dsp:nvSpPr>
        <dsp:cNvPr id="0" name=""/>
        <dsp:cNvSpPr/>
      </dsp:nvSpPr>
      <dsp:spPr>
        <a:xfrm>
          <a:off x="2772596" y="136414"/>
          <a:ext cx="5891768" cy="1287000"/>
        </a:xfrm>
        <a:prstGeom prst="rect">
          <a:avLst/>
        </a:prstGeom>
        <a:solidFill>
          <a:srgbClr val="1D1E3F"/>
        </a:solidFill>
        <a:ln w="12700" cap="flat" cmpd="sng" algn="ctr">
          <a:solidFill>
            <a:srgbClr val="1D1E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GB" sz="1800" b="1" kern="1200">
              <a:solidFill>
                <a:schemeClr val="bg1"/>
              </a:solidFill>
              <a:latin typeface="Century Gothic" panose="020B0502020202020204" pitchFamily="34" charset="0"/>
            </a:rPr>
            <a:t>Try out intervention in presence of researcher</a:t>
          </a:r>
        </a:p>
        <a:p>
          <a:pPr marL="171450" lvl="1" indent="-171450" algn="l" defTabSz="800100">
            <a:lnSpc>
              <a:spcPct val="90000"/>
            </a:lnSpc>
            <a:spcBef>
              <a:spcPct val="0"/>
            </a:spcBef>
            <a:spcAft>
              <a:spcPct val="15000"/>
            </a:spcAft>
            <a:buFont typeface="Wingdings" panose="05000000000000000000" pitchFamily="2" charset="2"/>
            <a:buChar char="ü"/>
          </a:pPr>
          <a:r>
            <a:rPr lang="en-GB" sz="1800" kern="1200">
              <a:solidFill>
                <a:schemeClr val="bg1"/>
              </a:solidFill>
              <a:latin typeface="Century Gothic" panose="020B0502020202020204" pitchFamily="34" charset="0"/>
            </a:rPr>
            <a:t> Collects very detailed data of user reactions</a:t>
          </a:r>
        </a:p>
        <a:p>
          <a:pPr marL="171450" lvl="1" indent="-171450" algn="l" defTabSz="800100">
            <a:lnSpc>
              <a:spcPct val="90000"/>
            </a:lnSpc>
            <a:spcBef>
              <a:spcPct val="0"/>
            </a:spcBef>
            <a:spcAft>
              <a:spcPct val="15000"/>
            </a:spcAft>
            <a:buFont typeface="Wingdings" panose="05000000000000000000" pitchFamily="2" charset="2"/>
            <a:buChar char="ü"/>
          </a:pPr>
          <a:r>
            <a:rPr lang="en-GB" sz="1800" kern="1200">
              <a:solidFill>
                <a:schemeClr val="bg1"/>
              </a:solidFill>
              <a:latin typeface="Century Gothic" panose="020B0502020202020204" pitchFamily="34" charset="0"/>
            </a:rPr>
            <a:t> Understanding of how the intervention is used</a:t>
          </a:r>
        </a:p>
      </dsp:txBody>
      <dsp:txXfrm>
        <a:off x="2772596" y="136414"/>
        <a:ext cx="5891768" cy="1287000"/>
      </dsp:txXfrm>
    </dsp:sp>
    <dsp:sp modelId="{C984E023-712F-41C0-8564-FC328C8C9935}">
      <dsp:nvSpPr>
        <dsp:cNvPr id="0" name=""/>
        <dsp:cNvSpPr/>
      </dsp:nvSpPr>
      <dsp:spPr>
        <a:xfrm>
          <a:off x="0" y="1657414"/>
          <a:ext cx="2166091" cy="1287000"/>
        </a:xfrm>
        <a:prstGeom prst="rect">
          <a:avLst/>
        </a:prstGeom>
        <a:solidFill>
          <a:srgbClr val="E94E1B"/>
        </a:solidFill>
        <a:ln>
          <a:solidFill>
            <a:srgbClr val="E94E1B"/>
          </a:solid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a:solidFill>
                <a:schemeClr val="bg1"/>
              </a:solidFill>
            </a:rPr>
            <a:t>Longitudinal interviews</a:t>
          </a:r>
        </a:p>
      </dsp:txBody>
      <dsp:txXfrm>
        <a:off x="0" y="1657414"/>
        <a:ext cx="2166091" cy="1287000"/>
      </dsp:txXfrm>
    </dsp:sp>
    <dsp:sp modelId="{8BD0F5E8-A130-43A8-ADF5-2C914594ABB5}">
      <dsp:nvSpPr>
        <dsp:cNvPr id="0" name=""/>
        <dsp:cNvSpPr/>
      </dsp:nvSpPr>
      <dsp:spPr>
        <a:xfrm>
          <a:off x="2166091" y="1657414"/>
          <a:ext cx="433218"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490DB2-B7E9-48A7-A513-16AF0F8B5FD3}">
      <dsp:nvSpPr>
        <dsp:cNvPr id="0" name=""/>
        <dsp:cNvSpPr/>
      </dsp:nvSpPr>
      <dsp:spPr>
        <a:xfrm>
          <a:off x="2772596" y="1657414"/>
          <a:ext cx="5891768" cy="1287000"/>
        </a:xfrm>
        <a:prstGeom prst="rect">
          <a:avLst/>
        </a:prstGeom>
        <a:solidFill>
          <a:srgbClr val="1D1E3F"/>
        </a:solidFill>
        <a:ln w="12700" cap="flat" cmpd="sng" algn="ctr">
          <a:solidFill>
            <a:srgbClr val="1D1E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GB" sz="1800" b="1" kern="1200">
              <a:solidFill>
                <a:schemeClr val="bg1"/>
              </a:solidFill>
              <a:latin typeface="Century Gothic" panose="020B0502020202020204" pitchFamily="34" charset="0"/>
            </a:rPr>
            <a:t>Use intervention independently over 1 week</a:t>
          </a:r>
        </a:p>
        <a:p>
          <a:pPr marL="171450" lvl="1" indent="-171450" algn="l" defTabSz="800100">
            <a:lnSpc>
              <a:spcPct val="90000"/>
            </a:lnSpc>
            <a:spcBef>
              <a:spcPct val="0"/>
            </a:spcBef>
            <a:spcAft>
              <a:spcPct val="15000"/>
            </a:spcAft>
            <a:buFont typeface="Wingdings" panose="05000000000000000000" pitchFamily="2" charset="2"/>
            <a:buChar char="ü"/>
          </a:pPr>
          <a:r>
            <a:rPr lang="en-GB" sz="1800" b="0" kern="1200">
              <a:solidFill>
                <a:schemeClr val="bg1"/>
              </a:solidFill>
              <a:latin typeface="Century Gothic" panose="020B0502020202020204" pitchFamily="34" charset="0"/>
            </a:rPr>
            <a:t> Opportunity to explore key messages taken away</a:t>
          </a:r>
        </a:p>
        <a:p>
          <a:pPr marL="171450" lvl="1" indent="-171450" algn="l" defTabSz="800100">
            <a:lnSpc>
              <a:spcPct val="90000"/>
            </a:lnSpc>
            <a:spcBef>
              <a:spcPct val="0"/>
            </a:spcBef>
            <a:spcAft>
              <a:spcPct val="15000"/>
            </a:spcAft>
            <a:buFont typeface="Wingdings" panose="05000000000000000000" pitchFamily="2" charset="2"/>
            <a:buChar char="ü"/>
          </a:pPr>
          <a:r>
            <a:rPr lang="en-GB" sz="1800" kern="1200">
              <a:solidFill>
                <a:schemeClr val="bg1"/>
              </a:solidFill>
              <a:latin typeface="Century Gothic" panose="020B0502020202020204" pitchFamily="34" charset="0"/>
            </a:rPr>
            <a:t> Have any behaviours begun to be adopted?</a:t>
          </a:r>
        </a:p>
      </dsp:txBody>
      <dsp:txXfrm>
        <a:off x="2772596" y="1657414"/>
        <a:ext cx="5891768" cy="12870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3D613D-DB51-6ED0-8915-06A05F4E863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E1FE30C-38DE-53FD-AD22-B379D3D1711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9E72F60-5AFF-4496-B1F5-9EF17B2C1EEA}" type="datetimeFigureOut">
              <a:rPr lang="en-GB" smtClean="0"/>
              <a:t>10/09/2024</a:t>
            </a:fld>
            <a:endParaRPr lang="en-GB"/>
          </a:p>
        </p:txBody>
      </p:sp>
      <p:sp>
        <p:nvSpPr>
          <p:cNvPr id="4" name="Footer Placeholder 3">
            <a:extLst>
              <a:ext uri="{FF2B5EF4-FFF2-40B4-BE49-F238E27FC236}">
                <a16:creationId xmlns:a16="http://schemas.microsoft.com/office/drawing/2014/main" id="{B6FF6CBB-39CE-C482-0742-970E7D6B92A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95887E1-A839-E087-F642-392B44B5EA9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21A6335-4954-48C8-A91E-5D2C83B9C5E3}" type="slidenum">
              <a:rPr lang="en-GB" smtClean="0"/>
              <a:t>‹#›</a:t>
            </a:fld>
            <a:endParaRPr lang="en-GB"/>
          </a:p>
        </p:txBody>
      </p:sp>
    </p:spTree>
    <p:extLst>
      <p:ext uri="{BB962C8B-B14F-4D97-AF65-F5344CB8AC3E}">
        <p14:creationId xmlns:p14="http://schemas.microsoft.com/office/powerpoint/2010/main" val="4116745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37C77D-B7C1-44BC-AC04-BBE9156E785A}" type="datetimeFigureOut">
              <a:t>9/10/2024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377359A-EF03-4010-A159-DC162D8F5893}" type="slidenum">
              <a:t>‹#›</a:t>
            </a:fld>
            <a:endParaRPr lang="en-GB"/>
          </a:p>
        </p:txBody>
      </p:sp>
    </p:spTree>
    <p:extLst>
      <p:ext uri="{BB962C8B-B14F-4D97-AF65-F5344CB8AC3E}">
        <p14:creationId xmlns:p14="http://schemas.microsoft.com/office/powerpoint/2010/main" val="138865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7359A-EF03-4010-A159-DC162D8F5893}" type="slidenum">
              <a:rPr lang="en-GB" smtClean="0"/>
              <a:t>3</a:t>
            </a:fld>
            <a:endParaRPr lang="en-GB"/>
          </a:p>
        </p:txBody>
      </p:sp>
    </p:spTree>
    <p:extLst>
      <p:ext uri="{BB962C8B-B14F-4D97-AF65-F5344CB8AC3E}">
        <p14:creationId xmlns:p14="http://schemas.microsoft.com/office/powerpoint/2010/main" val="878007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77359A-EF03-4010-A159-DC162D8F5893}" type="slidenum">
              <a:rPr lang="en-GB" smtClean="0"/>
              <a:t>13</a:t>
            </a:fld>
            <a:endParaRPr lang="en-GB"/>
          </a:p>
        </p:txBody>
      </p:sp>
    </p:spTree>
    <p:extLst>
      <p:ext uri="{BB962C8B-B14F-4D97-AF65-F5344CB8AC3E}">
        <p14:creationId xmlns:p14="http://schemas.microsoft.com/office/powerpoint/2010/main" val="533659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77359A-EF03-4010-A159-DC162D8F5893}" type="slidenum">
              <a:rPr lang="en-GB" smtClean="0"/>
              <a:t>14</a:t>
            </a:fld>
            <a:endParaRPr lang="en-GB"/>
          </a:p>
        </p:txBody>
      </p:sp>
    </p:spTree>
    <p:extLst>
      <p:ext uri="{BB962C8B-B14F-4D97-AF65-F5344CB8AC3E}">
        <p14:creationId xmlns:p14="http://schemas.microsoft.com/office/powerpoint/2010/main" val="322213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Century Gothic" panose="020B0502020202020204" pitchFamily="34" charset="0"/>
              </a:rPr>
              <a:t>Nested process evaluations</a:t>
            </a:r>
          </a:p>
          <a:p>
            <a:endParaRPr lang="en-GB">
              <a:latin typeface="Century Gothic" panose="020B0502020202020204" pitchFamily="34" charset="0"/>
            </a:endParaRPr>
          </a:p>
          <a:p>
            <a:r>
              <a:rPr lang="en-GB">
                <a:latin typeface="Century Gothic" panose="020B0502020202020204" pitchFamily="34" charset="0"/>
              </a:rPr>
              <a:t>Aims: </a:t>
            </a:r>
          </a:p>
          <a:p>
            <a:pPr marL="285750" indent="-285750">
              <a:buFont typeface="Arial" panose="020B0604020202020204" pitchFamily="34" charset="0"/>
              <a:buChar char="•"/>
            </a:pPr>
            <a:r>
              <a:rPr lang="en-GB">
                <a:latin typeface="Century Gothic" panose="020B0502020202020204" pitchFamily="34" charset="0"/>
              </a:rPr>
              <a:t>Explore barriers/facilitators to trial recruitment and retention</a:t>
            </a:r>
          </a:p>
          <a:p>
            <a:endParaRPr lang="en-GB">
              <a:latin typeface="Century Gothic" panose="020B0502020202020204" pitchFamily="34" charset="0"/>
            </a:endParaRPr>
          </a:p>
          <a:p>
            <a:pPr marL="285750" indent="-285750">
              <a:buFont typeface="Arial" panose="020B0604020202020204" pitchFamily="34" charset="0"/>
              <a:buChar char="•"/>
            </a:pPr>
            <a:r>
              <a:rPr lang="en-GB">
                <a:latin typeface="Century Gothic" panose="020B0502020202020204" pitchFamily="34" charset="0"/>
              </a:rPr>
              <a:t>Inform programme theory for design of full-scale process evaluation</a:t>
            </a:r>
          </a:p>
          <a:p>
            <a:endParaRPr lang="en-GB"/>
          </a:p>
        </p:txBody>
      </p:sp>
      <p:sp>
        <p:nvSpPr>
          <p:cNvPr id="4" name="Slide Number Placeholder 3"/>
          <p:cNvSpPr>
            <a:spLocks noGrp="1"/>
          </p:cNvSpPr>
          <p:nvPr>
            <p:ph type="sldNum" sz="quarter" idx="5"/>
          </p:nvPr>
        </p:nvSpPr>
        <p:spPr/>
        <p:txBody>
          <a:bodyPr/>
          <a:lstStyle/>
          <a:p>
            <a:fld id="{A377359A-EF03-4010-A159-DC162D8F5893}" type="slidenum">
              <a:rPr lang="en-GB" smtClean="0"/>
              <a:t>15</a:t>
            </a:fld>
            <a:endParaRPr lang="en-GB"/>
          </a:p>
        </p:txBody>
      </p:sp>
    </p:spTree>
    <p:extLst>
      <p:ext uri="{BB962C8B-B14F-4D97-AF65-F5344CB8AC3E}">
        <p14:creationId xmlns:p14="http://schemas.microsoft.com/office/powerpoint/2010/main" val="360035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276378"/>
          </a:xfrm>
        </p:spPr>
        <p:txBody>
          <a:bodyPr/>
          <a:lstStyle/>
          <a:p>
            <a:endParaRPr lang="en-GB"/>
          </a:p>
        </p:txBody>
      </p:sp>
      <p:sp>
        <p:nvSpPr>
          <p:cNvPr id="4" name="Slide Number Placeholder 3"/>
          <p:cNvSpPr>
            <a:spLocks noGrp="1"/>
          </p:cNvSpPr>
          <p:nvPr>
            <p:ph type="sldNum" sz="quarter" idx="5"/>
          </p:nvPr>
        </p:nvSpPr>
        <p:spPr/>
        <p:txBody>
          <a:bodyPr/>
          <a:lstStyle/>
          <a:p>
            <a:fld id="{A377359A-EF03-4010-A159-DC162D8F5893}" type="slidenum">
              <a:rPr lang="en-GB" smtClean="0"/>
              <a:t>16</a:t>
            </a:fld>
            <a:endParaRPr lang="en-GB"/>
          </a:p>
        </p:txBody>
      </p:sp>
    </p:spTree>
    <p:extLst>
      <p:ext uri="{BB962C8B-B14F-4D97-AF65-F5344CB8AC3E}">
        <p14:creationId xmlns:p14="http://schemas.microsoft.com/office/powerpoint/2010/main" val="264398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7359A-EF03-4010-A159-DC162D8F5893}" type="slidenum">
              <a:rPr lang="en-GB" smtClean="0"/>
              <a:t>4</a:t>
            </a:fld>
            <a:endParaRPr lang="en-GB"/>
          </a:p>
        </p:txBody>
      </p:sp>
    </p:spTree>
    <p:extLst>
      <p:ext uri="{BB962C8B-B14F-4D97-AF65-F5344CB8AC3E}">
        <p14:creationId xmlns:p14="http://schemas.microsoft.com/office/powerpoint/2010/main" val="248602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7359A-EF03-4010-A159-DC162D8F5893}" type="slidenum">
              <a:rPr lang="en-GB" smtClean="0"/>
              <a:t>5</a:t>
            </a:fld>
            <a:endParaRPr lang="en-GB"/>
          </a:p>
        </p:txBody>
      </p:sp>
    </p:spTree>
    <p:extLst>
      <p:ext uri="{BB962C8B-B14F-4D97-AF65-F5344CB8AC3E}">
        <p14:creationId xmlns:p14="http://schemas.microsoft.com/office/powerpoint/2010/main" val="3309303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7359A-EF03-4010-A159-DC162D8F5893}" type="slidenum">
              <a:rPr lang="en-GB" smtClean="0"/>
              <a:t>6</a:t>
            </a:fld>
            <a:endParaRPr lang="en-GB"/>
          </a:p>
        </p:txBody>
      </p:sp>
    </p:spTree>
    <p:extLst>
      <p:ext uri="{BB962C8B-B14F-4D97-AF65-F5344CB8AC3E}">
        <p14:creationId xmlns:p14="http://schemas.microsoft.com/office/powerpoint/2010/main" val="318200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7359A-EF03-4010-A159-DC162D8F5893}" type="slidenum">
              <a:rPr lang="en-GB" smtClean="0"/>
              <a:t>7</a:t>
            </a:fld>
            <a:endParaRPr lang="en-GB"/>
          </a:p>
        </p:txBody>
      </p:sp>
    </p:spTree>
    <p:extLst>
      <p:ext uri="{BB962C8B-B14F-4D97-AF65-F5344CB8AC3E}">
        <p14:creationId xmlns:p14="http://schemas.microsoft.com/office/powerpoint/2010/main" val="340097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a:solidFill>
                <a:srgbClr val="1D1E3F"/>
              </a:solidFill>
              <a:effectLst/>
              <a:latin typeface="Century Gothic" panose="020B0502020202020204" pitchFamily="34" charset="0"/>
            </a:endParaRPr>
          </a:p>
          <a:p>
            <a:r>
              <a:rPr lang="en-GB" sz="1200" i="1">
                <a:solidFill>
                  <a:srgbClr val="1D1E3F"/>
                </a:solidFill>
                <a:effectLst/>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latin typeface="Century Gothic" panose="020B0502020202020204" pitchFamily="34" charset="0"/>
              </a:rPr>
              <a:t> </a:t>
            </a:r>
          </a:p>
          <a:p>
            <a:endParaRPr lang="en-GB"/>
          </a:p>
        </p:txBody>
      </p:sp>
      <p:sp>
        <p:nvSpPr>
          <p:cNvPr id="4" name="Slide Number Placeholder 3"/>
          <p:cNvSpPr>
            <a:spLocks noGrp="1"/>
          </p:cNvSpPr>
          <p:nvPr>
            <p:ph type="sldNum" sz="quarter" idx="5"/>
          </p:nvPr>
        </p:nvSpPr>
        <p:spPr/>
        <p:txBody>
          <a:bodyPr/>
          <a:lstStyle/>
          <a:p>
            <a:fld id="{A377359A-EF03-4010-A159-DC162D8F5893}" type="slidenum">
              <a:rPr lang="en-GB" smtClean="0"/>
              <a:t>8</a:t>
            </a:fld>
            <a:endParaRPr lang="en-GB"/>
          </a:p>
        </p:txBody>
      </p:sp>
    </p:spTree>
    <p:extLst>
      <p:ext uri="{BB962C8B-B14F-4D97-AF65-F5344CB8AC3E}">
        <p14:creationId xmlns:p14="http://schemas.microsoft.com/office/powerpoint/2010/main" val="144416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77359A-EF03-4010-A159-DC162D8F5893}" type="slidenum">
              <a:rPr lang="en-GB" smtClean="0"/>
              <a:t>9</a:t>
            </a:fld>
            <a:endParaRPr lang="en-GB"/>
          </a:p>
        </p:txBody>
      </p:sp>
    </p:spTree>
    <p:extLst>
      <p:ext uri="{BB962C8B-B14F-4D97-AF65-F5344CB8AC3E}">
        <p14:creationId xmlns:p14="http://schemas.microsoft.com/office/powerpoint/2010/main" val="44306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377359A-EF03-4010-A159-DC162D8F5893}" type="slidenum">
              <a:rPr lang="en-GB" smtClean="0"/>
              <a:t>11</a:t>
            </a:fld>
            <a:endParaRPr lang="en-GB"/>
          </a:p>
        </p:txBody>
      </p:sp>
    </p:spTree>
    <p:extLst>
      <p:ext uri="{BB962C8B-B14F-4D97-AF65-F5344CB8AC3E}">
        <p14:creationId xmlns:p14="http://schemas.microsoft.com/office/powerpoint/2010/main" val="268071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77359A-EF03-4010-A159-DC162D8F5893}" type="slidenum">
              <a:rPr lang="en-GB" smtClean="0"/>
              <a:t>12</a:t>
            </a:fld>
            <a:endParaRPr lang="en-GB"/>
          </a:p>
        </p:txBody>
      </p:sp>
    </p:spTree>
    <p:extLst>
      <p:ext uri="{BB962C8B-B14F-4D97-AF65-F5344CB8AC3E}">
        <p14:creationId xmlns:p14="http://schemas.microsoft.com/office/powerpoint/2010/main" val="119745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1772-F2BB-466F-B1A8-8FB8E9A5CD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B51ABF-6F05-4F9C-A5B2-40344974B6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C633CF-00C0-41DA-BDF3-5F9E41DB0469}"/>
              </a:ext>
            </a:extLst>
          </p:cNvPr>
          <p:cNvSpPr>
            <a:spLocks noGrp="1"/>
          </p:cNvSpPr>
          <p:nvPr>
            <p:ph type="dt" sz="half" idx="10"/>
          </p:nvPr>
        </p:nvSpPr>
        <p:spPr/>
        <p:txBody>
          <a:bodyPr/>
          <a:lstStyle/>
          <a:p>
            <a:fld id="{65EA3143-A276-41D1-A452-8182F988618A}" type="datetimeFigureOut">
              <a:rPr lang="en-GB" smtClean="0"/>
              <a:t>10/09/2024</a:t>
            </a:fld>
            <a:endParaRPr lang="en-GB"/>
          </a:p>
        </p:txBody>
      </p:sp>
      <p:sp>
        <p:nvSpPr>
          <p:cNvPr id="5" name="Footer Placeholder 4">
            <a:extLst>
              <a:ext uri="{FF2B5EF4-FFF2-40B4-BE49-F238E27FC236}">
                <a16:creationId xmlns:a16="http://schemas.microsoft.com/office/drawing/2014/main" id="{8F252B0C-3327-4B3C-9A31-04BFAD8657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827EC1-D029-4928-8140-532CCFC4D938}"/>
              </a:ext>
            </a:extLst>
          </p:cNvPr>
          <p:cNvSpPr>
            <a:spLocks noGrp="1"/>
          </p:cNvSpPr>
          <p:nvPr>
            <p:ph type="sldNum" sz="quarter" idx="12"/>
          </p:nvPr>
        </p:nvSpPr>
        <p:spPr/>
        <p:txBody>
          <a:bodyPr/>
          <a:lstStyle/>
          <a:p>
            <a:fld id="{1F20B27F-2371-4547-A204-38AFB88A4479}" type="slidenum">
              <a:rPr lang="en-GB" smtClean="0"/>
              <a:t>‹#›</a:t>
            </a:fld>
            <a:endParaRPr lang="en-GB"/>
          </a:p>
        </p:txBody>
      </p:sp>
    </p:spTree>
    <p:extLst>
      <p:ext uri="{BB962C8B-B14F-4D97-AF65-F5344CB8AC3E}">
        <p14:creationId xmlns:p14="http://schemas.microsoft.com/office/powerpoint/2010/main" val="312513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AEBF-9BD9-4662-B34C-AD7B508349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97399-B592-4BCA-8794-F01391C239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CAE183-269C-4950-9B25-E23E9B910AD9}"/>
              </a:ext>
            </a:extLst>
          </p:cNvPr>
          <p:cNvSpPr>
            <a:spLocks noGrp="1"/>
          </p:cNvSpPr>
          <p:nvPr>
            <p:ph type="dt" sz="half" idx="10"/>
          </p:nvPr>
        </p:nvSpPr>
        <p:spPr/>
        <p:txBody>
          <a:bodyPr/>
          <a:lstStyle/>
          <a:p>
            <a:fld id="{65EA3143-A276-41D1-A452-8182F988618A}" type="datetimeFigureOut">
              <a:rPr lang="en-GB" smtClean="0"/>
              <a:t>10/09/2024</a:t>
            </a:fld>
            <a:endParaRPr lang="en-GB"/>
          </a:p>
        </p:txBody>
      </p:sp>
      <p:sp>
        <p:nvSpPr>
          <p:cNvPr id="5" name="Footer Placeholder 4">
            <a:extLst>
              <a:ext uri="{FF2B5EF4-FFF2-40B4-BE49-F238E27FC236}">
                <a16:creationId xmlns:a16="http://schemas.microsoft.com/office/drawing/2014/main" id="{C3AFA9A1-84A4-46C6-BB63-EBC43CE1F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000C3F-8517-4BB8-9237-A0077AA450C4}"/>
              </a:ext>
            </a:extLst>
          </p:cNvPr>
          <p:cNvSpPr>
            <a:spLocks noGrp="1"/>
          </p:cNvSpPr>
          <p:nvPr>
            <p:ph type="sldNum" sz="quarter" idx="12"/>
          </p:nvPr>
        </p:nvSpPr>
        <p:spPr/>
        <p:txBody>
          <a:bodyPr/>
          <a:lstStyle/>
          <a:p>
            <a:fld id="{1F20B27F-2371-4547-A204-38AFB88A4479}" type="slidenum">
              <a:rPr lang="en-GB" smtClean="0"/>
              <a:t>‹#›</a:t>
            </a:fld>
            <a:endParaRPr lang="en-GB"/>
          </a:p>
        </p:txBody>
      </p:sp>
    </p:spTree>
    <p:extLst>
      <p:ext uri="{BB962C8B-B14F-4D97-AF65-F5344CB8AC3E}">
        <p14:creationId xmlns:p14="http://schemas.microsoft.com/office/powerpoint/2010/main" val="135810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E0EF34-A135-4DF5-9916-C875AEE195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31C698-15F6-440F-86FC-BCC7286A66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A43A15-20FF-42D7-A97E-C6AD479ABA2F}"/>
              </a:ext>
            </a:extLst>
          </p:cNvPr>
          <p:cNvSpPr>
            <a:spLocks noGrp="1"/>
          </p:cNvSpPr>
          <p:nvPr>
            <p:ph type="dt" sz="half" idx="10"/>
          </p:nvPr>
        </p:nvSpPr>
        <p:spPr/>
        <p:txBody>
          <a:bodyPr/>
          <a:lstStyle/>
          <a:p>
            <a:fld id="{65EA3143-A276-41D1-A452-8182F988618A}" type="datetimeFigureOut">
              <a:rPr lang="en-GB" smtClean="0"/>
              <a:t>10/09/2024</a:t>
            </a:fld>
            <a:endParaRPr lang="en-GB"/>
          </a:p>
        </p:txBody>
      </p:sp>
      <p:sp>
        <p:nvSpPr>
          <p:cNvPr id="5" name="Footer Placeholder 4">
            <a:extLst>
              <a:ext uri="{FF2B5EF4-FFF2-40B4-BE49-F238E27FC236}">
                <a16:creationId xmlns:a16="http://schemas.microsoft.com/office/drawing/2014/main" id="{99F70C70-FEE1-421A-ABA5-4F19BB933F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24D095-1103-4467-B5FA-496725B84051}"/>
              </a:ext>
            </a:extLst>
          </p:cNvPr>
          <p:cNvSpPr>
            <a:spLocks noGrp="1"/>
          </p:cNvSpPr>
          <p:nvPr>
            <p:ph type="sldNum" sz="quarter" idx="12"/>
          </p:nvPr>
        </p:nvSpPr>
        <p:spPr/>
        <p:txBody>
          <a:bodyPr/>
          <a:lstStyle/>
          <a:p>
            <a:fld id="{1F20B27F-2371-4547-A204-38AFB88A4479}" type="slidenum">
              <a:rPr lang="en-GB" smtClean="0"/>
              <a:t>‹#›</a:t>
            </a:fld>
            <a:endParaRPr lang="en-GB"/>
          </a:p>
        </p:txBody>
      </p:sp>
    </p:spTree>
    <p:extLst>
      <p:ext uri="{BB962C8B-B14F-4D97-AF65-F5344CB8AC3E}">
        <p14:creationId xmlns:p14="http://schemas.microsoft.com/office/powerpoint/2010/main" val="363819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9A4E2F-49E7-F8CF-5207-AF268152B078}"/>
              </a:ext>
            </a:extLst>
          </p:cNvPr>
          <p:cNvSpPr/>
          <p:nvPr userDrawn="1"/>
        </p:nvSpPr>
        <p:spPr>
          <a:xfrm>
            <a:off x="0" y="1"/>
            <a:ext cx="12192000" cy="1690688"/>
          </a:xfrm>
          <a:prstGeom prst="rect">
            <a:avLst/>
          </a:prstGeom>
          <a:solidFill>
            <a:srgbClr val="1D1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D1E3F"/>
              </a:solidFill>
            </a:endParaRPr>
          </a:p>
        </p:txBody>
      </p:sp>
      <p:sp>
        <p:nvSpPr>
          <p:cNvPr id="2" name="Title 1">
            <a:extLst>
              <a:ext uri="{FF2B5EF4-FFF2-40B4-BE49-F238E27FC236}">
                <a16:creationId xmlns:a16="http://schemas.microsoft.com/office/drawing/2014/main" id="{C5E4096F-E04B-4AA9-AC4C-B49C2082A3D1}"/>
              </a:ext>
            </a:extLst>
          </p:cNvPr>
          <p:cNvSpPr>
            <a:spLocks noGrp="1"/>
          </p:cNvSpPr>
          <p:nvPr>
            <p:ph type="title"/>
          </p:nvPr>
        </p:nvSpPr>
        <p:spPr/>
        <p:txBody>
          <a:bodyPr/>
          <a:lstStyle>
            <a:lvl1pPr>
              <a:defRPr b="1">
                <a:solidFill>
                  <a:schemeClr val="bg1"/>
                </a:solidFill>
                <a:latin typeface="Century Gothic" panose="020B0502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FD607D-2A78-41C6-AA3C-6208FD4ED4F1}"/>
              </a:ext>
            </a:extLst>
          </p:cNvPr>
          <p:cNvSpPr>
            <a:spLocks noGrp="1"/>
          </p:cNvSpPr>
          <p:nvPr>
            <p:ph idx="1"/>
          </p:nvPr>
        </p:nvSpPr>
        <p:spPr/>
        <p:txBody>
          <a:bodyPr/>
          <a:lstStyle>
            <a:lvl1pPr>
              <a:defRPr b="1">
                <a:solidFill>
                  <a:srgbClr val="1D1E3F"/>
                </a:solidFill>
                <a:latin typeface="Century Gothic" panose="020B0502020202020204" pitchFamily="34" charset="0"/>
              </a:defRPr>
            </a:lvl1pPr>
            <a:lvl2pPr>
              <a:defRPr>
                <a:solidFill>
                  <a:srgbClr val="1D1E3F"/>
                </a:solidFill>
                <a:latin typeface="Century Gothic" panose="020B0502020202020204" pitchFamily="34" charset="0"/>
              </a:defRPr>
            </a:lvl2pPr>
            <a:lvl3pPr>
              <a:defRPr>
                <a:solidFill>
                  <a:srgbClr val="1D1E3F"/>
                </a:solidFill>
                <a:latin typeface="Century Gothic" panose="020B0502020202020204" pitchFamily="34" charset="0"/>
              </a:defRPr>
            </a:lvl3pPr>
            <a:lvl4pPr>
              <a:defRPr>
                <a:solidFill>
                  <a:srgbClr val="1D1E3F"/>
                </a:solidFill>
                <a:latin typeface="Century Gothic" panose="020B0502020202020204" pitchFamily="34" charset="0"/>
              </a:defRPr>
            </a:lvl4pPr>
            <a:lvl5pPr>
              <a:defRPr>
                <a:solidFill>
                  <a:srgbClr val="1D1E3F"/>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2FB693-79F9-4EF8-8EE4-4520B9ADA4FD}"/>
              </a:ext>
            </a:extLst>
          </p:cNvPr>
          <p:cNvSpPr>
            <a:spLocks noGrp="1"/>
          </p:cNvSpPr>
          <p:nvPr>
            <p:ph type="dt" sz="half" idx="10"/>
          </p:nvPr>
        </p:nvSpPr>
        <p:spPr/>
        <p:txBody>
          <a:bodyPr/>
          <a:lstStyle/>
          <a:p>
            <a:fld id="{65EA3143-A276-41D1-A452-8182F988618A}" type="datetimeFigureOut">
              <a:rPr lang="en-GB" smtClean="0"/>
              <a:t>10/09/2024</a:t>
            </a:fld>
            <a:endParaRPr lang="en-GB"/>
          </a:p>
        </p:txBody>
      </p:sp>
      <p:sp>
        <p:nvSpPr>
          <p:cNvPr id="5" name="Footer Placeholder 4">
            <a:extLst>
              <a:ext uri="{FF2B5EF4-FFF2-40B4-BE49-F238E27FC236}">
                <a16:creationId xmlns:a16="http://schemas.microsoft.com/office/drawing/2014/main" id="{7FEE15E0-4E07-4817-B287-302D17264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3BA6B2-ADD8-4C2E-B763-ECC7F1AED921}"/>
              </a:ext>
            </a:extLst>
          </p:cNvPr>
          <p:cNvSpPr>
            <a:spLocks noGrp="1"/>
          </p:cNvSpPr>
          <p:nvPr>
            <p:ph type="sldNum" sz="quarter" idx="12"/>
          </p:nvPr>
        </p:nvSpPr>
        <p:spPr/>
        <p:txBody>
          <a:bodyPr/>
          <a:lstStyle/>
          <a:p>
            <a:fld id="{1F20B27F-2371-4547-A204-38AFB88A4479}" type="slidenum">
              <a:rPr lang="en-GB" smtClean="0"/>
              <a:t>‹#›</a:t>
            </a:fld>
            <a:endParaRPr lang="en-GB"/>
          </a:p>
        </p:txBody>
      </p:sp>
      <p:pic>
        <p:nvPicPr>
          <p:cNvPr id="8" name="Picture 7" descr="A picture containing text&#10;&#10;Description automatically generated">
            <a:extLst>
              <a:ext uri="{FF2B5EF4-FFF2-40B4-BE49-F238E27FC236}">
                <a16:creationId xmlns:a16="http://schemas.microsoft.com/office/drawing/2014/main" id="{07E7EFCA-71AE-C147-5BDC-D5FA31EF7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9266" y="0"/>
            <a:ext cx="1874952" cy="804904"/>
          </a:xfrm>
          <a:prstGeom prst="rect">
            <a:avLst/>
          </a:prstGeom>
        </p:spPr>
      </p:pic>
      <p:pic>
        <p:nvPicPr>
          <p:cNvPr id="9" name="Picture 2">
            <a:extLst>
              <a:ext uri="{FF2B5EF4-FFF2-40B4-BE49-F238E27FC236}">
                <a16:creationId xmlns:a16="http://schemas.microsoft.com/office/drawing/2014/main" id="{4F920D3F-8C8F-4374-85B2-F9DC6F01CD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42358" y="5874582"/>
            <a:ext cx="2149642" cy="9834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F15E136-C793-67C3-C9E1-C222FD9BE139}"/>
              </a:ext>
            </a:extLst>
          </p:cNvPr>
          <p:cNvSpPr/>
          <p:nvPr userDrawn="1"/>
        </p:nvSpPr>
        <p:spPr>
          <a:xfrm>
            <a:off x="0" y="1677614"/>
            <a:ext cx="12192000" cy="155864"/>
          </a:xfrm>
          <a:prstGeom prst="rect">
            <a:avLst/>
          </a:prstGeom>
          <a:solidFill>
            <a:srgbClr val="12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D1E3F"/>
              </a:solidFill>
            </a:endParaRPr>
          </a:p>
        </p:txBody>
      </p:sp>
    </p:spTree>
    <p:extLst>
      <p:ext uri="{BB962C8B-B14F-4D97-AF65-F5344CB8AC3E}">
        <p14:creationId xmlns:p14="http://schemas.microsoft.com/office/powerpoint/2010/main" val="360172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0B1E-472A-4EB4-90F1-0BF35AF2EC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1CB8A6-85A2-4404-9E45-A20DB0689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3A42C-E857-42B5-845B-3E77F6BD41A8}"/>
              </a:ext>
            </a:extLst>
          </p:cNvPr>
          <p:cNvSpPr>
            <a:spLocks noGrp="1"/>
          </p:cNvSpPr>
          <p:nvPr>
            <p:ph type="dt" sz="half" idx="10"/>
          </p:nvPr>
        </p:nvSpPr>
        <p:spPr/>
        <p:txBody>
          <a:bodyPr/>
          <a:lstStyle/>
          <a:p>
            <a:fld id="{65EA3143-A276-41D1-A452-8182F988618A}" type="datetimeFigureOut">
              <a:rPr lang="en-GB" smtClean="0"/>
              <a:t>10/09/2024</a:t>
            </a:fld>
            <a:endParaRPr lang="en-GB"/>
          </a:p>
        </p:txBody>
      </p:sp>
      <p:sp>
        <p:nvSpPr>
          <p:cNvPr id="5" name="Footer Placeholder 4">
            <a:extLst>
              <a:ext uri="{FF2B5EF4-FFF2-40B4-BE49-F238E27FC236}">
                <a16:creationId xmlns:a16="http://schemas.microsoft.com/office/drawing/2014/main" id="{D40C7BD9-F2C0-4043-8C7B-246E3E2CA6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83CFE1-9730-458F-A6B4-1F19E73791D7}"/>
              </a:ext>
            </a:extLst>
          </p:cNvPr>
          <p:cNvSpPr>
            <a:spLocks noGrp="1"/>
          </p:cNvSpPr>
          <p:nvPr>
            <p:ph type="sldNum" sz="quarter" idx="12"/>
          </p:nvPr>
        </p:nvSpPr>
        <p:spPr/>
        <p:txBody>
          <a:bodyPr/>
          <a:lstStyle/>
          <a:p>
            <a:fld id="{1F20B27F-2371-4547-A204-38AFB88A4479}" type="slidenum">
              <a:rPr lang="en-GB" smtClean="0"/>
              <a:t>‹#›</a:t>
            </a:fld>
            <a:endParaRPr lang="en-GB"/>
          </a:p>
        </p:txBody>
      </p:sp>
    </p:spTree>
    <p:extLst>
      <p:ext uri="{BB962C8B-B14F-4D97-AF65-F5344CB8AC3E}">
        <p14:creationId xmlns:p14="http://schemas.microsoft.com/office/powerpoint/2010/main" val="253390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D799-D48C-4B6C-A078-91E86DC4F1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806FE0-7DBB-45C7-A559-8985AC6ECB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092446-32CA-423C-B4B5-21AF665F26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3544AA-FDA0-4650-8299-62CC2498CECA}"/>
              </a:ext>
            </a:extLst>
          </p:cNvPr>
          <p:cNvSpPr>
            <a:spLocks noGrp="1"/>
          </p:cNvSpPr>
          <p:nvPr>
            <p:ph type="dt" sz="half" idx="10"/>
          </p:nvPr>
        </p:nvSpPr>
        <p:spPr/>
        <p:txBody>
          <a:bodyPr/>
          <a:lstStyle/>
          <a:p>
            <a:fld id="{65EA3143-A276-41D1-A452-8182F988618A}" type="datetimeFigureOut">
              <a:rPr lang="en-GB" smtClean="0"/>
              <a:t>10/09/2024</a:t>
            </a:fld>
            <a:endParaRPr lang="en-GB"/>
          </a:p>
        </p:txBody>
      </p:sp>
      <p:sp>
        <p:nvSpPr>
          <p:cNvPr id="6" name="Footer Placeholder 5">
            <a:extLst>
              <a:ext uri="{FF2B5EF4-FFF2-40B4-BE49-F238E27FC236}">
                <a16:creationId xmlns:a16="http://schemas.microsoft.com/office/drawing/2014/main" id="{6DD44068-3666-41E0-AA5E-3A00CBE78D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B3AACC-98E3-4733-BC67-E1A420A6360C}"/>
              </a:ext>
            </a:extLst>
          </p:cNvPr>
          <p:cNvSpPr>
            <a:spLocks noGrp="1"/>
          </p:cNvSpPr>
          <p:nvPr>
            <p:ph type="sldNum" sz="quarter" idx="12"/>
          </p:nvPr>
        </p:nvSpPr>
        <p:spPr/>
        <p:txBody>
          <a:bodyPr/>
          <a:lstStyle/>
          <a:p>
            <a:fld id="{1F20B27F-2371-4547-A204-38AFB88A4479}" type="slidenum">
              <a:rPr lang="en-GB" smtClean="0"/>
              <a:t>‹#›</a:t>
            </a:fld>
            <a:endParaRPr lang="en-GB"/>
          </a:p>
        </p:txBody>
      </p:sp>
    </p:spTree>
    <p:extLst>
      <p:ext uri="{BB962C8B-B14F-4D97-AF65-F5344CB8AC3E}">
        <p14:creationId xmlns:p14="http://schemas.microsoft.com/office/powerpoint/2010/main" val="231853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01D1-9050-47A0-B19C-68BAB46D95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5F4AF0-10CF-47DF-9E3A-FA218EAA6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328DE-D45F-4561-926D-03FD7CCA62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795661-081B-4BB7-AF8E-2B57A505F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3E616-FF74-4954-A833-C2E2262CEE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E05561-2101-439F-8C68-CAEFF1C15B20}"/>
              </a:ext>
            </a:extLst>
          </p:cNvPr>
          <p:cNvSpPr>
            <a:spLocks noGrp="1"/>
          </p:cNvSpPr>
          <p:nvPr>
            <p:ph type="dt" sz="half" idx="10"/>
          </p:nvPr>
        </p:nvSpPr>
        <p:spPr/>
        <p:txBody>
          <a:bodyPr/>
          <a:lstStyle/>
          <a:p>
            <a:fld id="{65EA3143-A276-41D1-A452-8182F988618A}" type="datetimeFigureOut">
              <a:rPr lang="en-GB" smtClean="0"/>
              <a:t>10/09/2024</a:t>
            </a:fld>
            <a:endParaRPr lang="en-GB"/>
          </a:p>
        </p:txBody>
      </p:sp>
      <p:sp>
        <p:nvSpPr>
          <p:cNvPr id="8" name="Footer Placeholder 7">
            <a:extLst>
              <a:ext uri="{FF2B5EF4-FFF2-40B4-BE49-F238E27FC236}">
                <a16:creationId xmlns:a16="http://schemas.microsoft.com/office/drawing/2014/main" id="{23525342-A548-410C-90FD-83BB472E3A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8B23F7-AFAF-4D88-9608-69737643019C}"/>
              </a:ext>
            </a:extLst>
          </p:cNvPr>
          <p:cNvSpPr>
            <a:spLocks noGrp="1"/>
          </p:cNvSpPr>
          <p:nvPr>
            <p:ph type="sldNum" sz="quarter" idx="12"/>
          </p:nvPr>
        </p:nvSpPr>
        <p:spPr/>
        <p:txBody>
          <a:bodyPr/>
          <a:lstStyle/>
          <a:p>
            <a:fld id="{1F20B27F-2371-4547-A204-38AFB88A4479}" type="slidenum">
              <a:rPr lang="en-GB" smtClean="0"/>
              <a:t>‹#›</a:t>
            </a:fld>
            <a:endParaRPr lang="en-GB"/>
          </a:p>
        </p:txBody>
      </p:sp>
    </p:spTree>
    <p:extLst>
      <p:ext uri="{BB962C8B-B14F-4D97-AF65-F5344CB8AC3E}">
        <p14:creationId xmlns:p14="http://schemas.microsoft.com/office/powerpoint/2010/main" val="331663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C4D4-18A1-4FCD-9ACC-01C081A156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94BF85-142B-4F6C-8C57-3E1CBB83B9DA}"/>
              </a:ext>
            </a:extLst>
          </p:cNvPr>
          <p:cNvSpPr>
            <a:spLocks noGrp="1"/>
          </p:cNvSpPr>
          <p:nvPr>
            <p:ph type="dt" sz="half" idx="10"/>
          </p:nvPr>
        </p:nvSpPr>
        <p:spPr/>
        <p:txBody>
          <a:bodyPr/>
          <a:lstStyle/>
          <a:p>
            <a:fld id="{65EA3143-A276-41D1-A452-8182F988618A}" type="datetimeFigureOut">
              <a:rPr lang="en-GB" smtClean="0"/>
              <a:t>10/09/2024</a:t>
            </a:fld>
            <a:endParaRPr lang="en-GB"/>
          </a:p>
        </p:txBody>
      </p:sp>
      <p:sp>
        <p:nvSpPr>
          <p:cNvPr id="4" name="Footer Placeholder 3">
            <a:extLst>
              <a:ext uri="{FF2B5EF4-FFF2-40B4-BE49-F238E27FC236}">
                <a16:creationId xmlns:a16="http://schemas.microsoft.com/office/drawing/2014/main" id="{513E46DD-8CFA-40C0-8DEF-DA65D54C81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84EF92-719D-49D0-AE0C-BFA3A0FF98FD}"/>
              </a:ext>
            </a:extLst>
          </p:cNvPr>
          <p:cNvSpPr>
            <a:spLocks noGrp="1"/>
          </p:cNvSpPr>
          <p:nvPr>
            <p:ph type="sldNum" sz="quarter" idx="12"/>
          </p:nvPr>
        </p:nvSpPr>
        <p:spPr/>
        <p:txBody>
          <a:bodyPr/>
          <a:lstStyle/>
          <a:p>
            <a:fld id="{1F20B27F-2371-4547-A204-38AFB88A4479}" type="slidenum">
              <a:rPr lang="en-GB" smtClean="0"/>
              <a:t>‹#›</a:t>
            </a:fld>
            <a:endParaRPr lang="en-GB"/>
          </a:p>
        </p:txBody>
      </p:sp>
    </p:spTree>
    <p:extLst>
      <p:ext uri="{BB962C8B-B14F-4D97-AF65-F5344CB8AC3E}">
        <p14:creationId xmlns:p14="http://schemas.microsoft.com/office/powerpoint/2010/main" val="386437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14C11-3067-4716-ACCE-B8AF2F1205F4}"/>
              </a:ext>
            </a:extLst>
          </p:cNvPr>
          <p:cNvSpPr>
            <a:spLocks noGrp="1"/>
          </p:cNvSpPr>
          <p:nvPr>
            <p:ph type="dt" sz="half" idx="10"/>
          </p:nvPr>
        </p:nvSpPr>
        <p:spPr/>
        <p:txBody>
          <a:bodyPr/>
          <a:lstStyle/>
          <a:p>
            <a:fld id="{65EA3143-A276-41D1-A452-8182F988618A}" type="datetimeFigureOut">
              <a:rPr lang="en-GB" smtClean="0"/>
              <a:t>10/09/2024</a:t>
            </a:fld>
            <a:endParaRPr lang="en-GB"/>
          </a:p>
        </p:txBody>
      </p:sp>
      <p:sp>
        <p:nvSpPr>
          <p:cNvPr id="3" name="Footer Placeholder 2">
            <a:extLst>
              <a:ext uri="{FF2B5EF4-FFF2-40B4-BE49-F238E27FC236}">
                <a16:creationId xmlns:a16="http://schemas.microsoft.com/office/drawing/2014/main" id="{94393050-19A2-46A3-9F5F-7E7FF09688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C83023-B0B5-4529-9840-BF90771B03F0}"/>
              </a:ext>
            </a:extLst>
          </p:cNvPr>
          <p:cNvSpPr>
            <a:spLocks noGrp="1"/>
          </p:cNvSpPr>
          <p:nvPr>
            <p:ph type="sldNum" sz="quarter" idx="12"/>
          </p:nvPr>
        </p:nvSpPr>
        <p:spPr/>
        <p:txBody>
          <a:bodyPr/>
          <a:lstStyle/>
          <a:p>
            <a:fld id="{1F20B27F-2371-4547-A204-38AFB88A4479}" type="slidenum">
              <a:rPr lang="en-GB" smtClean="0"/>
              <a:t>‹#›</a:t>
            </a:fld>
            <a:endParaRPr lang="en-GB"/>
          </a:p>
        </p:txBody>
      </p:sp>
    </p:spTree>
    <p:extLst>
      <p:ext uri="{BB962C8B-B14F-4D97-AF65-F5344CB8AC3E}">
        <p14:creationId xmlns:p14="http://schemas.microsoft.com/office/powerpoint/2010/main" val="197779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A387-0CF8-444A-8A05-6D6DF60CF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9B282F-8F5B-45F7-ACC1-D74995BA6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615EAF-7694-4F9C-B406-E2E785048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9D602-0E12-4A91-A85E-DB051ED3F8E3}"/>
              </a:ext>
            </a:extLst>
          </p:cNvPr>
          <p:cNvSpPr>
            <a:spLocks noGrp="1"/>
          </p:cNvSpPr>
          <p:nvPr>
            <p:ph type="dt" sz="half" idx="10"/>
          </p:nvPr>
        </p:nvSpPr>
        <p:spPr/>
        <p:txBody>
          <a:bodyPr/>
          <a:lstStyle/>
          <a:p>
            <a:fld id="{65EA3143-A276-41D1-A452-8182F988618A}" type="datetimeFigureOut">
              <a:rPr lang="en-GB" smtClean="0"/>
              <a:t>10/09/2024</a:t>
            </a:fld>
            <a:endParaRPr lang="en-GB"/>
          </a:p>
        </p:txBody>
      </p:sp>
      <p:sp>
        <p:nvSpPr>
          <p:cNvPr id="6" name="Footer Placeholder 5">
            <a:extLst>
              <a:ext uri="{FF2B5EF4-FFF2-40B4-BE49-F238E27FC236}">
                <a16:creationId xmlns:a16="http://schemas.microsoft.com/office/drawing/2014/main" id="{E5B04695-AD20-40A0-9FD9-E7F9A4C3A7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D32B06-D8AA-4E0A-AED0-7C60BA1B7829}"/>
              </a:ext>
            </a:extLst>
          </p:cNvPr>
          <p:cNvSpPr>
            <a:spLocks noGrp="1"/>
          </p:cNvSpPr>
          <p:nvPr>
            <p:ph type="sldNum" sz="quarter" idx="12"/>
          </p:nvPr>
        </p:nvSpPr>
        <p:spPr/>
        <p:txBody>
          <a:bodyPr/>
          <a:lstStyle/>
          <a:p>
            <a:fld id="{1F20B27F-2371-4547-A204-38AFB88A4479}" type="slidenum">
              <a:rPr lang="en-GB" smtClean="0"/>
              <a:t>‹#›</a:t>
            </a:fld>
            <a:endParaRPr lang="en-GB"/>
          </a:p>
        </p:txBody>
      </p:sp>
    </p:spTree>
    <p:extLst>
      <p:ext uri="{BB962C8B-B14F-4D97-AF65-F5344CB8AC3E}">
        <p14:creationId xmlns:p14="http://schemas.microsoft.com/office/powerpoint/2010/main" val="367700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7111-C5E8-426B-8007-AA0C1C592E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036F0C-C595-450A-867D-D45D34077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919514-4B61-430A-873E-BA03734C5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E576D3-6478-4433-8A51-0A77F5A65491}"/>
              </a:ext>
            </a:extLst>
          </p:cNvPr>
          <p:cNvSpPr>
            <a:spLocks noGrp="1"/>
          </p:cNvSpPr>
          <p:nvPr>
            <p:ph type="dt" sz="half" idx="10"/>
          </p:nvPr>
        </p:nvSpPr>
        <p:spPr/>
        <p:txBody>
          <a:bodyPr/>
          <a:lstStyle/>
          <a:p>
            <a:fld id="{65EA3143-A276-41D1-A452-8182F988618A}" type="datetimeFigureOut">
              <a:rPr lang="en-GB" smtClean="0"/>
              <a:t>10/09/2024</a:t>
            </a:fld>
            <a:endParaRPr lang="en-GB"/>
          </a:p>
        </p:txBody>
      </p:sp>
      <p:sp>
        <p:nvSpPr>
          <p:cNvPr id="6" name="Footer Placeholder 5">
            <a:extLst>
              <a:ext uri="{FF2B5EF4-FFF2-40B4-BE49-F238E27FC236}">
                <a16:creationId xmlns:a16="http://schemas.microsoft.com/office/drawing/2014/main" id="{69BD2D2F-5C1D-4D95-8651-31728D91EC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B55CF5-0D09-43BD-9227-5FD63FF37201}"/>
              </a:ext>
            </a:extLst>
          </p:cNvPr>
          <p:cNvSpPr>
            <a:spLocks noGrp="1"/>
          </p:cNvSpPr>
          <p:nvPr>
            <p:ph type="sldNum" sz="quarter" idx="12"/>
          </p:nvPr>
        </p:nvSpPr>
        <p:spPr/>
        <p:txBody>
          <a:bodyPr/>
          <a:lstStyle/>
          <a:p>
            <a:fld id="{1F20B27F-2371-4547-A204-38AFB88A4479}" type="slidenum">
              <a:rPr lang="en-GB" smtClean="0"/>
              <a:t>‹#›</a:t>
            </a:fld>
            <a:endParaRPr lang="en-GB"/>
          </a:p>
        </p:txBody>
      </p:sp>
    </p:spTree>
    <p:extLst>
      <p:ext uri="{BB962C8B-B14F-4D97-AF65-F5344CB8AC3E}">
        <p14:creationId xmlns:p14="http://schemas.microsoft.com/office/powerpoint/2010/main" val="51896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BA681-0287-42ED-A2B8-116BF6366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22C1A-8CFD-47D5-98CC-61656B5FA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C76302-5372-48AD-B1AF-6FAA85344C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A3143-A276-41D1-A452-8182F988618A}" type="datetimeFigureOut">
              <a:rPr lang="en-GB" smtClean="0"/>
              <a:t>10/09/2024</a:t>
            </a:fld>
            <a:endParaRPr lang="en-GB"/>
          </a:p>
        </p:txBody>
      </p:sp>
      <p:sp>
        <p:nvSpPr>
          <p:cNvPr id="5" name="Footer Placeholder 4">
            <a:extLst>
              <a:ext uri="{FF2B5EF4-FFF2-40B4-BE49-F238E27FC236}">
                <a16:creationId xmlns:a16="http://schemas.microsoft.com/office/drawing/2014/main" id="{592B25CF-C445-44EB-BB6C-03D7F8EBDB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87B431-5F8A-4C69-9E70-E69CCAADDD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0B27F-2371-4547-A204-38AFB88A4479}" type="slidenum">
              <a:rPr lang="en-GB" smtClean="0"/>
              <a:t>‹#›</a:t>
            </a:fld>
            <a:endParaRPr lang="en-GB"/>
          </a:p>
        </p:txBody>
      </p:sp>
    </p:spTree>
    <p:extLst>
      <p:ext uri="{BB962C8B-B14F-4D97-AF65-F5344CB8AC3E}">
        <p14:creationId xmlns:p14="http://schemas.microsoft.com/office/powerpoint/2010/main" val="415393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mailto:acnecare@soton.ac.uk" TargetMode="External"/><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cid:751F216B-A779-47BE-A0D5-06FC3C1C47A3"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image" Target="../media/image16.svg"/><Relationship Id="rId10" Type="http://schemas.openxmlformats.org/officeDocument/2006/relationships/image" Target="cid:F627998E-9EC0-41D7-A788-98385FAB12C1" TargetMode="External"/><Relationship Id="rId4" Type="http://schemas.openxmlformats.org/officeDocument/2006/relationships/image" Target="../media/image15.png"/><Relationship Id="rId9" Type="http://schemas.openxmlformats.org/officeDocument/2006/relationships/image" Target="../media/image37.png"/><Relationship Id="rId14" Type="http://schemas.openxmlformats.org/officeDocument/2006/relationships/image" Target="cid:914EE2B0-2558-4443-B804-72FBCC42189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6.sv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3352BF-995A-D130-240E-80CBA3D7A5DB}"/>
              </a:ext>
            </a:extLst>
          </p:cNvPr>
          <p:cNvSpPr/>
          <p:nvPr/>
        </p:nvSpPr>
        <p:spPr>
          <a:xfrm>
            <a:off x="0" y="0"/>
            <a:ext cx="12385964" cy="3490782"/>
          </a:xfrm>
          <a:prstGeom prst="rect">
            <a:avLst/>
          </a:prstGeom>
          <a:solidFill>
            <a:srgbClr val="1D1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94B16F1-8E11-49BC-B98F-95C16DA4C3C0}"/>
              </a:ext>
            </a:extLst>
          </p:cNvPr>
          <p:cNvPicPr>
            <a:picLocks noChangeAspect="1"/>
          </p:cNvPicPr>
          <p:nvPr/>
        </p:nvPicPr>
        <p:blipFill>
          <a:blip r:embed="rId2"/>
          <a:stretch>
            <a:fillRect/>
          </a:stretch>
        </p:blipFill>
        <p:spPr>
          <a:xfrm>
            <a:off x="277973" y="305481"/>
            <a:ext cx="1688374" cy="724807"/>
          </a:xfrm>
          <a:prstGeom prst="rect">
            <a:avLst/>
          </a:prstGeom>
        </p:spPr>
      </p:pic>
      <p:pic>
        <p:nvPicPr>
          <p:cNvPr id="2052" name="Picture 4">
            <a:extLst>
              <a:ext uri="{FF2B5EF4-FFF2-40B4-BE49-F238E27FC236}">
                <a16:creationId xmlns:a16="http://schemas.microsoft.com/office/drawing/2014/main" id="{CEE4E514-1972-4AE9-91F1-733F0BE6F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6" y="5819346"/>
            <a:ext cx="2918691" cy="5221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C345304-48F9-1283-4538-C76E15AA879B}"/>
              </a:ext>
            </a:extLst>
          </p:cNvPr>
          <p:cNvSpPr txBox="1">
            <a:spLocks/>
          </p:cNvSpPr>
          <p:nvPr/>
        </p:nvSpPr>
        <p:spPr>
          <a:xfrm>
            <a:off x="92116" y="1872105"/>
            <a:ext cx="12321311" cy="1819961"/>
          </a:xfrm>
          <a:prstGeom prst="rect">
            <a:avLst/>
          </a:prstGeom>
          <a:noFill/>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1000"/>
              </a:spcBef>
              <a:defRPr/>
            </a:pPr>
            <a:r>
              <a:rPr lang="en-GB" sz="3300" b="1">
                <a:solidFill>
                  <a:schemeClr val="bg1"/>
                </a:solidFill>
                <a:latin typeface="Century Gothic"/>
                <a:ea typeface="Verdana"/>
              </a:rPr>
              <a:t>Using think aloud interviews as part of the Person Based Approach to optimising behaviour change interventions: </a:t>
            </a:r>
            <a:r>
              <a:rPr lang="en-GB" sz="3300" b="1">
                <a:solidFill>
                  <a:srgbClr val="12A19A"/>
                </a:solidFill>
                <a:latin typeface="Century Gothic"/>
                <a:ea typeface="Verdana"/>
              </a:rPr>
              <a:t>the example of Acne Care Online</a:t>
            </a:r>
            <a:br>
              <a:rPr lang="en-GB" sz="4000" b="1">
                <a:latin typeface="Century Gothic" panose="020B0502020202020204" pitchFamily="34" charset="0"/>
                <a:ea typeface="Verdana" panose="020B0604030504040204" pitchFamily="34" charset="0"/>
              </a:rPr>
            </a:br>
            <a:endParaRPr lang="en-GB" sz="4000" b="1">
              <a:solidFill>
                <a:srgbClr val="12A19A"/>
              </a:solidFill>
            </a:endParaRPr>
          </a:p>
        </p:txBody>
      </p:sp>
      <p:sp>
        <p:nvSpPr>
          <p:cNvPr id="8" name="Rectangle 7">
            <a:extLst>
              <a:ext uri="{FF2B5EF4-FFF2-40B4-BE49-F238E27FC236}">
                <a16:creationId xmlns:a16="http://schemas.microsoft.com/office/drawing/2014/main" id="{0596D462-9624-4C78-A198-FC1CEF98C152}"/>
              </a:ext>
            </a:extLst>
          </p:cNvPr>
          <p:cNvSpPr/>
          <p:nvPr/>
        </p:nvSpPr>
        <p:spPr>
          <a:xfrm>
            <a:off x="152400" y="152401"/>
            <a:ext cx="2193636" cy="1119808"/>
          </a:xfrm>
          <a:prstGeom prst="rect">
            <a:avLst/>
          </a:prstGeom>
          <a:solidFill>
            <a:srgbClr val="1D1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10;&#10;Description automatically generated">
            <a:extLst>
              <a:ext uri="{FF2B5EF4-FFF2-40B4-BE49-F238E27FC236}">
                <a16:creationId xmlns:a16="http://schemas.microsoft.com/office/drawing/2014/main" id="{C4011786-6BDB-494A-9F7B-40BB1AE15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9884" y="105533"/>
            <a:ext cx="2154135" cy="924755"/>
          </a:xfrm>
          <a:prstGeom prst="rect">
            <a:avLst/>
          </a:prstGeom>
        </p:spPr>
      </p:pic>
      <p:sp>
        <p:nvSpPr>
          <p:cNvPr id="10" name="TextBox 9">
            <a:extLst>
              <a:ext uri="{FF2B5EF4-FFF2-40B4-BE49-F238E27FC236}">
                <a16:creationId xmlns:a16="http://schemas.microsoft.com/office/drawing/2014/main" id="{4B6FD397-7D98-8EC8-53CC-39FF885F2674}"/>
              </a:ext>
            </a:extLst>
          </p:cNvPr>
          <p:cNvSpPr txBox="1"/>
          <p:nvPr/>
        </p:nvSpPr>
        <p:spPr>
          <a:xfrm>
            <a:off x="1" y="6503944"/>
            <a:ext cx="8302028" cy="338554"/>
          </a:xfrm>
          <a:prstGeom prst="rect">
            <a:avLst/>
          </a:prstGeom>
          <a:noFill/>
        </p:spPr>
        <p:txBody>
          <a:bodyPr wrap="square" rtlCol="0">
            <a:spAutoFit/>
          </a:bodyPr>
          <a:lstStyle/>
          <a:p>
            <a:r>
              <a:rPr lang="en-GB" sz="800" b="0" i="0">
                <a:solidFill>
                  <a:srgbClr val="1D1E3F"/>
                </a:solidFill>
                <a:effectLst/>
                <a:latin typeface="Century Gothic" panose="020B0502020202020204" pitchFamily="34" charset="0"/>
              </a:rPr>
              <a:t>This project is funded by the National Institute for Health and Care Research (NIHR) under its Programme Grants for Applied Research programme (grant ref No NIHR202852). The views expressed are those of the author(s) and not necessarily those of the NIHR or the Department of Health and Social Care.</a:t>
            </a:r>
            <a:endParaRPr lang="en-GB" sz="800">
              <a:solidFill>
                <a:srgbClr val="1D1E3F"/>
              </a:solidFill>
              <a:latin typeface="Century Gothic" panose="020B0502020202020204" pitchFamily="34" charset="0"/>
            </a:endParaRPr>
          </a:p>
        </p:txBody>
      </p:sp>
      <p:pic>
        <p:nvPicPr>
          <p:cNvPr id="13" name="Picture 12" descr="Graphical user interface, text&#10;&#10;Description automatically generated">
            <a:extLst>
              <a:ext uri="{FF2B5EF4-FFF2-40B4-BE49-F238E27FC236}">
                <a16:creationId xmlns:a16="http://schemas.microsoft.com/office/drawing/2014/main" id="{8925C7F1-1D80-7254-47ED-899290AA8D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692" y="-65256"/>
            <a:ext cx="3063707" cy="1266332"/>
          </a:xfrm>
          <a:prstGeom prst="rect">
            <a:avLst/>
          </a:prstGeom>
        </p:spPr>
      </p:pic>
      <p:sp>
        <p:nvSpPr>
          <p:cNvPr id="14" name="Rectangle 13">
            <a:extLst>
              <a:ext uri="{FF2B5EF4-FFF2-40B4-BE49-F238E27FC236}">
                <a16:creationId xmlns:a16="http://schemas.microsoft.com/office/drawing/2014/main" id="{89420944-E1D8-01CA-2176-B0F694B84A4A}"/>
              </a:ext>
            </a:extLst>
          </p:cNvPr>
          <p:cNvSpPr/>
          <p:nvPr/>
        </p:nvSpPr>
        <p:spPr>
          <a:xfrm>
            <a:off x="0" y="3351716"/>
            <a:ext cx="12385964" cy="139066"/>
          </a:xfrm>
          <a:prstGeom prst="rect">
            <a:avLst/>
          </a:prstGeom>
          <a:solidFill>
            <a:srgbClr val="12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F0CF83C-98B9-4111-50A1-DCE02D798606}"/>
              </a:ext>
            </a:extLst>
          </p:cNvPr>
          <p:cNvSpPr txBox="1"/>
          <p:nvPr/>
        </p:nvSpPr>
        <p:spPr>
          <a:xfrm>
            <a:off x="158630" y="3787432"/>
            <a:ext cx="7392869" cy="923330"/>
          </a:xfrm>
          <a:prstGeom prst="rect">
            <a:avLst/>
          </a:prstGeom>
          <a:noFill/>
        </p:spPr>
        <p:txBody>
          <a:bodyPr wrap="square" rtlCol="0">
            <a:spAutoFit/>
          </a:bodyPr>
          <a:lstStyle/>
          <a:p>
            <a:endParaRPr lang="en-GB" sz="1800" b="1">
              <a:solidFill>
                <a:srgbClr val="1D1E3F"/>
              </a:solidFill>
              <a:latin typeface="Century Gothic"/>
              <a:ea typeface="Verdana"/>
              <a:cs typeface="+mn-cs"/>
            </a:endParaRPr>
          </a:p>
          <a:p>
            <a:r>
              <a:rPr lang="en-GB" b="1">
                <a:solidFill>
                  <a:srgbClr val="12A19A"/>
                </a:solidFill>
                <a:latin typeface="Century Gothic"/>
                <a:ea typeface="Verdana"/>
                <a:hlinkClick r:id="rId6"/>
              </a:rPr>
              <a:t>acnecare@soton.ac.uk</a:t>
            </a:r>
            <a:endParaRPr lang="en-GB" b="1">
              <a:solidFill>
                <a:srgbClr val="12A19A"/>
              </a:solidFill>
              <a:latin typeface="Century Gothic"/>
              <a:ea typeface="Verdana"/>
            </a:endParaRPr>
          </a:p>
          <a:p>
            <a:r>
              <a:rPr lang="en-GB" b="1">
                <a:solidFill>
                  <a:srgbClr val="12A19A"/>
                </a:solidFill>
                <a:latin typeface="Century Gothic"/>
                <a:ea typeface="Verdana"/>
              </a:rPr>
              <a:t>@AcneCareOnline</a:t>
            </a:r>
            <a:endParaRPr lang="en-GB">
              <a:solidFill>
                <a:srgbClr val="12A19A"/>
              </a:solidFill>
            </a:endParaRPr>
          </a:p>
        </p:txBody>
      </p:sp>
      <p:sp>
        <p:nvSpPr>
          <p:cNvPr id="6" name="TextBox 5">
            <a:extLst>
              <a:ext uri="{FF2B5EF4-FFF2-40B4-BE49-F238E27FC236}">
                <a16:creationId xmlns:a16="http://schemas.microsoft.com/office/drawing/2014/main" id="{DAB2B52D-9D22-4E05-31E4-11470A303CAE}"/>
              </a:ext>
            </a:extLst>
          </p:cNvPr>
          <p:cNvSpPr txBox="1"/>
          <p:nvPr/>
        </p:nvSpPr>
        <p:spPr>
          <a:xfrm>
            <a:off x="6252771" y="3556038"/>
            <a:ext cx="5592545" cy="2707124"/>
          </a:xfrm>
          <a:prstGeom prst="roundRect">
            <a:avLst/>
          </a:prstGeom>
          <a:solidFill>
            <a:srgbClr val="E94E1B"/>
          </a:solidFill>
          <a:ln>
            <a:solidFill>
              <a:srgbClr val="E94E1B"/>
            </a:solidFill>
          </a:ln>
          <a:effectLst>
            <a:outerShdw blurRad="50800" dist="38100" algn="l" rotWithShape="0">
              <a:prstClr val="black">
                <a:alpha val="40000"/>
              </a:prstClr>
            </a:outerShdw>
          </a:effectLst>
        </p:spPr>
        <p:txBody>
          <a:bodyPr wrap="square" lIns="91440" tIns="45720" rIns="91440" bIns="45720" anchor="t">
            <a:spAutoFit/>
          </a:bodyPr>
          <a:lstStyle/>
          <a:p>
            <a:r>
              <a:rPr lang="en-GB" sz="1600" b="1">
                <a:solidFill>
                  <a:schemeClr val="bg1"/>
                </a:solidFill>
                <a:latin typeface="Century Gothic"/>
                <a:ea typeface="Verdana"/>
                <a:cs typeface="+mn-cs"/>
              </a:rPr>
              <a:t>Chief</a:t>
            </a:r>
            <a:r>
              <a:rPr kumimoji="0" lang="en-GB" sz="1600" b="1" i="0" u="none" strike="noStrike" kern="1200" cap="none" spc="0" normalizeH="0" baseline="0" noProof="0">
                <a:ln>
                  <a:noFill/>
                </a:ln>
                <a:solidFill>
                  <a:schemeClr val="bg1"/>
                </a:solidFill>
                <a:effectLst/>
                <a:uLnTx/>
                <a:uFillTx/>
                <a:latin typeface="Century Gothic"/>
                <a:ea typeface="Verdana"/>
                <a:cs typeface="+mn-cs"/>
              </a:rPr>
              <a:t> Investigators: </a:t>
            </a:r>
            <a:r>
              <a:rPr kumimoji="0" lang="en-GB" sz="1500" i="0" u="none" strike="noStrike" kern="1200" cap="none" spc="0" normalizeH="0" baseline="0" noProof="0">
                <a:ln>
                  <a:noFill/>
                </a:ln>
                <a:solidFill>
                  <a:schemeClr val="bg1"/>
                </a:solidFill>
                <a:effectLst/>
                <a:uLnTx/>
                <a:uFillTx/>
                <a:latin typeface="Century Gothic"/>
                <a:ea typeface="Verdana"/>
                <a:cs typeface="+mn-cs"/>
              </a:rPr>
              <a:t>Miriam Santer and Ingrid Muller</a:t>
            </a:r>
            <a:br>
              <a:rPr lang="en-GB" sz="1500" i="0" u="none" strike="noStrike" kern="1200" cap="none" spc="0" normalizeH="0" baseline="0" noProof="0">
                <a:ln>
                  <a:noFill/>
                </a:ln>
                <a:effectLst/>
                <a:uLnTx/>
                <a:uFillTx/>
                <a:latin typeface="Century Gothic" panose="020B0502020202020204" pitchFamily="34" charset="0"/>
                <a:ea typeface="Verdana" panose="020B0604030504040204" pitchFamily="34" charset="0"/>
              </a:rPr>
            </a:br>
            <a:br>
              <a:rPr lang="en-GB" sz="1500" b="0" i="0" u="none" strike="noStrike" kern="1200" cap="none" spc="0" normalizeH="0" baseline="0" noProof="0">
                <a:ln>
                  <a:noFill/>
                </a:ln>
                <a:effectLst/>
                <a:uLnTx/>
                <a:uFillTx/>
                <a:latin typeface="Century Gothic"/>
                <a:ea typeface="Verdana"/>
              </a:rPr>
            </a:br>
            <a:r>
              <a:rPr kumimoji="0" lang="en-GB" sz="1600" b="1" i="0" u="none" strike="noStrike" kern="1200" cap="none" spc="0" normalizeH="0" baseline="0" noProof="0">
                <a:ln>
                  <a:noFill/>
                </a:ln>
                <a:solidFill>
                  <a:schemeClr val="bg1"/>
                </a:solidFill>
                <a:effectLst/>
                <a:uLnTx/>
                <a:uFillTx/>
                <a:latin typeface="Century Gothic"/>
                <a:ea typeface="Verdana"/>
                <a:cs typeface="+mn-cs"/>
              </a:rPr>
              <a:t>Research team/co-investigators:</a:t>
            </a:r>
            <a:br>
              <a:rPr lang="en-GB" sz="1500" b="0" i="0" u="none" strike="noStrike" kern="1200" cap="none" spc="0" normalizeH="0" baseline="0" noProof="0">
                <a:ln>
                  <a:noFill/>
                </a:ln>
                <a:effectLst/>
                <a:uLnTx/>
                <a:uFillTx/>
                <a:latin typeface="Century Gothic"/>
                <a:ea typeface="Verdana"/>
              </a:rPr>
            </a:br>
            <a:r>
              <a:rPr lang="en-GB" sz="1500">
                <a:solidFill>
                  <a:schemeClr val="bg1"/>
                </a:solidFill>
                <a:latin typeface="Century Gothic"/>
                <a:ea typeface="Verdana"/>
              </a:rPr>
              <a:t>Rosie Essery, Mary Steele, Stephanie Easton, Seb</a:t>
            </a:r>
            <a:r>
              <a:rPr lang="en-GB" sz="1500">
                <a:solidFill>
                  <a:schemeClr val="bg1"/>
                </a:solidFill>
                <a:latin typeface="Century Gothic"/>
                <a:ea typeface="Verdana"/>
                <a:cs typeface="+mn-cs"/>
              </a:rPr>
              <a:t> Pollet, </a:t>
            </a:r>
            <a:r>
              <a:rPr kumimoji="0" lang="en-GB" sz="1500" b="0" i="0" u="none" strike="noStrike" kern="1200" cap="none" spc="0" normalizeH="0" baseline="0" noProof="0">
                <a:ln>
                  <a:noFill/>
                </a:ln>
                <a:solidFill>
                  <a:schemeClr val="bg1"/>
                </a:solidFill>
                <a:effectLst/>
                <a:uLnTx/>
                <a:uFillTx/>
                <a:latin typeface="Century Gothic"/>
                <a:ea typeface="Verdana"/>
                <a:cs typeface="+mn-cs"/>
              </a:rPr>
              <a:t>Rebekah </a:t>
            </a:r>
            <a:r>
              <a:rPr kumimoji="0" lang="en-GB" sz="1500" b="0" i="0" u="none" strike="noStrike" kern="1200" cap="none" spc="0" normalizeH="0" baseline="0" noProof="0" err="1">
                <a:ln>
                  <a:noFill/>
                </a:ln>
                <a:solidFill>
                  <a:schemeClr val="bg1"/>
                </a:solidFill>
                <a:effectLst/>
                <a:uLnTx/>
                <a:uFillTx/>
                <a:latin typeface="Century Gothic"/>
                <a:ea typeface="Verdana"/>
                <a:cs typeface="+mn-cs"/>
              </a:rPr>
              <a:t>LeFeuvre</a:t>
            </a:r>
            <a:r>
              <a:rPr lang="en-GB" sz="1500">
                <a:solidFill>
                  <a:schemeClr val="bg1"/>
                </a:solidFill>
                <a:latin typeface="Century Gothic"/>
                <a:ea typeface="Verdana"/>
              </a:rPr>
              <a:t>, Julie Hooper, Charlotte Cairns, Taeko Becque, Sophie Dove, Kate Henaghan-Sykes, Irene Soulsby, </a:t>
            </a:r>
            <a:r>
              <a:rPr kumimoji="0" lang="en-GB" sz="1500" b="0" i="0" u="none" strike="noStrike" kern="1200" cap="none" spc="0" normalizeH="0" baseline="0" noProof="0">
                <a:ln>
                  <a:noFill/>
                </a:ln>
                <a:solidFill>
                  <a:schemeClr val="bg1"/>
                </a:solidFill>
                <a:effectLst/>
                <a:uLnTx/>
                <a:uFillTx/>
                <a:latin typeface="Century Gothic"/>
                <a:ea typeface="Verdana"/>
                <a:cs typeface="+mn-cs"/>
              </a:rPr>
              <a:t>Andrew Thompson, Mahendra Patel , Adam Yates, </a:t>
            </a:r>
            <a:r>
              <a:rPr lang="en-GB" sz="1500">
                <a:solidFill>
                  <a:schemeClr val="bg1"/>
                </a:solidFill>
                <a:latin typeface="Century Gothic"/>
                <a:ea typeface="Verdana"/>
                <a:cs typeface="+mn-cs"/>
              </a:rPr>
              <a:t>Alison Layton, Sinead Langan, Kim Thomas, Nick Francis, Tracey Sach, Matt Ridd, Beth Stuart, Lucy Yardley, Paul Little</a:t>
            </a:r>
            <a:r>
              <a:rPr kumimoji="0" lang="en-GB" sz="1500" b="0" i="0" u="none" strike="noStrike" kern="1200" cap="none" spc="0" normalizeH="0" baseline="0" noProof="0">
                <a:ln>
                  <a:noFill/>
                </a:ln>
                <a:solidFill>
                  <a:schemeClr val="bg1"/>
                </a:solidFill>
                <a:effectLst/>
                <a:uLnTx/>
                <a:uFillTx/>
                <a:latin typeface="Century Gothic"/>
                <a:ea typeface="Verdana"/>
                <a:cs typeface="+mn-cs"/>
              </a:rPr>
              <a:t>	</a:t>
            </a:r>
            <a:r>
              <a:rPr kumimoji="0" lang="en-GB" sz="1600" b="0" i="0" u="none" strike="noStrike" kern="1200" cap="none" spc="0" normalizeH="0" baseline="0" noProof="0">
                <a:ln>
                  <a:noFill/>
                </a:ln>
                <a:solidFill>
                  <a:srgbClr val="1D1E3F"/>
                </a:solidFill>
                <a:effectLst/>
                <a:uLnTx/>
                <a:uFillTx/>
                <a:latin typeface="Century Gothic"/>
                <a:ea typeface="Verdana"/>
                <a:cs typeface="+mn-cs"/>
              </a:rPr>
              <a:t>	</a:t>
            </a:r>
            <a:endParaRPr lang="en-GB" sz="1600"/>
          </a:p>
        </p:txBody>
      </p:sp>
    </p:spTree>
    <p:extLst>
      <p:ext uri="{BB962C8B-B14F-4D97-AF65-F5344CB8AC3E}">
        <p14:creationId xmlns:p14="http://schemas.microsoft.com/office/powerpoint/2010/main" val="3467229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2B6E-D71E-6BBF-7041-6D5D5B419956}"/>
              </a:ext>
            </a:extLst>
          </p:cNvPr>
          <p:cNvSpPr>
            <a:spLocks noGrp="1"/>
          </p:cNvSpPr>
          <p:nvPr>
            <p:ph type="title"/>
          </p:nvPr>
        </p:nvSpPr>
        <p:spPr/>
        <p:txBody>
          <a:bodyPr/>
          <a:lstStyle/>
          <a:p>
            <a:r>
              <a:rPr lang="en-GB"/>
              <a:t>Table of changes: Navigation</a:t>
            </a:r>
          </a:p>
        </p:txBody>
      </p:sp>
      <p:sp>
        <p:nvSpPr>
          <p:cNvPr id="6" name="Speech Bubble: Rectangle with Corners Rounded 5">
            <a:extLst>
              <a:ext uri="{FF2B5EF4-FFF2-40B4-BE49-F238E27FC236}">
                <a16:creationId xmlns:a16="http://schemas.microsoft.com/office/drawing/2014/main" id="{334E193D-F198-1868-24BF-159A421884E0}"/>
              </a:ext>
            </a:extLst>
          </p:cNvPr>
          <p:cNvSpPr/>
          <p:nvPr/>
        </p:nvSpPr>
        <p:spPr>
          <a:xfrm rot="20666064">
            <a:off x="2149037" y="2695000"/>
            <a:ext cx="3369698" cy="1467998"/>
          </a:xfrm>
          <a:prstGeom prst="wedgeRoundRectCallout">
            <a:avLst>
              <a:gd name="adj1" fmla="val 36641"/>
              <a:gd name="adj2" fmla="val 70723"/>
              <a:gd name="adj3" fmla="val 16667"/>
            </a:avLst>
          </a:prstGeom>
          <a:solidFill>
            <a:srgbClr val="12A19A"/>
          </a:solidFill>
          <a:ln>
            <a:solidFill>
              <a:srgbClr val="12A19A"/>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i="1">
                <a:solidFill>
                  <a:schemeClr val="bg1"/>
                </a:solidFill>
                <a:latin typeface="Century Gothic" panose="020B0502020202020204" pitchFamily="34" charset="0"/>
              </a:rPr>
              <a:t>“It feels like sometimes it's going round in circles…maybe it can be a bit overwhelming having lots and lots of links” </a:t>
            </a:r>
          </a:p>
        </p:txBody>
      </p:sp>
      <p:sp>
        <p:nvSpPr>
          <p:cNvPr id="7" name="Speech Bubble: Rectangle with Corners Rounded 6">
            <a:extLst>
              <a:ext uri="{FF2B5EF4-FFF2-40B4-BE49-F238E27FC236}">
                <a16:creationId xmlns:a16="http://schemas.microsoft.com/office/drawing/2014/main" id="{40902732-C0F0-BB78-14DB-DEA16B32478A}"/>
              </a:ext>
            </a:extLst>
          </p:cNvPr>
          <p:cNvSpPr/>
          <p:nvPr/>
        </p:nvSpPr>
        <p:spPr>
          <a:xfrm rot="390379">
            <a:off x="5908267" y="2891121"/>
            <a:ext cx="3369698" cy="1467998"/>
          </a:xfrm>
          <a:prstGeom prst="wedgeRoundRectCallout">
            <a:avLst>
              <a:gd name="adj1" fmla="val 36641"/>
              <a:gd name="adj2" fmla="val 70723"/>
              <a:gd name="adj3" fmla="val 16667"/>
            </a:avLst>
          </a:prstGeom>
          <a:solidFill>
            <a:srgbClr val="12A19A"/>
          </a:solidFill>
          <a:ln>
            <a:solidFill>
              <a:srgbClr val="12A19A"/>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i="1">
                <a:solidFill>
                  <a:schemeClr val="bg1"/>
                </a:solidFill>
                <a:latin typeface="Century Gothic" panose="020B0502020202020204" pitchFamily="34" charset="0"/>
              </a:rPr>
              <a:t>“I don’t mind scrolling but its probably more useful to see the headlines straightaway.” </a:t>
            </a:r>
          </a:p>
        </p:txBody>
      </p:sp>
      <p:sp>
        <p:nvSpPr>
          <p:cNvPr id="8" name="Speech Bubble: Rectangle with Corners Rounded 7">
            <a:extLst>
              <a:ext uri="{FF2B5EF4-FFF2-40B4-BE49-F238E27FC236}">
                <a16:creationId xmlns:a16="http://schemas.microsoft.com/office/drawing/2014/main" id="{A3E82C84-11D3-A160-3665-E099E7765AEC}"/>
              </a:ext>
            </a:extLst>
          </p:cNvPr>
          <p:cNvSpPr/>
          <p:nvPr/>
        </p:nvSpPr>
        <p:spPr>
          <a:xfrm rot="390379">
            <a:off x="3867652" y="4339256"/>
            <a:ext cx="3369698" cy="1467998"/>
          </a:xfrm>
          <a:prstGeom prst="wedgeRoundRectCallout">
            <a:avLst>
              <a:gd name="adj1" fmla="val 36641"/>
              <a:gd name="adj2" fmla="val 70723"/>
              <a:gd name="adj3" fmla="val 16667"/>
            </a:avLst>
          </a:prstGeom>
          <a:solidFill>
            <a:srgbClr val="12A19A"/>
          </a:solidFill>
          <a:ln>
            <a:solidFill>
              <a:srgbClr val="12A19A"/>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i="1">
                <a:solidFill>
                  <a:schemeClr val="bg1"/>
                </a:solidFill>
                <a:latin typeface="Century Gothic" panose="020B0502020202020204" pitchFamily="34" charset="0"/>
              </a:rPr>
              <a:t>The homepage is the thing you go on first…. The thing that you want is buried so deeply down. .” </a:t>
            </a:r>
          </a:p>
        </p:txBody>
      </p:sp>
      <p:pic>
        <p:nvPicPr>
          <p:cNvPr id="5" name="Picture 4">
            <a:extLst>
              <a:ext uri="{FF2B5EF4-FFF2-40B4-BE49-F238E27FC236}">
                <a16:creationId xmlns:a16="http://schemas.microsoft.com/office/drawing/2014/main" id="{ADF4F2D9-746E-8E50-E8E5-F267B31DF55A}"/>
              </a:ext>
            </a:extLst>
          </p:cNvPr>
          <p:cNvPicPr>
            <a:picLocks noChangeAspect="1"/>
          </p:cNvPicPr>
          <p:nvPr/>
        </p:nvPicPr>
        <p:blipFill rotWithShape="1">
          <a:blip r:embed="rId2"/>
          <a:srcRect l="1095" t="25989" r="46151" b="40269"/>
          <a:stretch/>
        </p:blipFill>
        <p:spPr>
          <a:xfrm>
            <a:off x="461795" y="2220487"/>
            <a:ext cx="11032797" cy="3865162"/>
          </a:xfrm>
          <a:prstGeom prst="rect">
            <a:avLst/>
          </a:prstGeom>
        </p:spPr>
      </p:pic>
    </p:spTree>
    <p:extLst>
      <p:ext uri="{BB962C8B-B14F-4D97-AF65-F5344CB8AC3E}">
        <p14:creationId xmlns:p14="http://schemas.microsoft.com/office/powerpoint/2010/main" val="250828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3978-D2AB-75B8-CA54-AC810B25E309}"/>
              </a:ext>
            </a:extLst>
          </p:cNvPr>
          <p:cNvSpPr>
            <a:spLocks noGrp="1"/>
          </p:cNvSpPr>
          <p:nvPr>
            <p:ph type="title"/>
          </p:nvPr>
        </p:nvSpPr>
        <p:spPr/>
        <p:txBody>
          <a:bodyPr/>
          <a:lstStyle/>
          <a:p>
            <a:r>
              <a:rPr lang="en-GB"/>
              <a:t>Navigation changes</a:t>
            </a:r>
          </a:p>
        </p:txBody>
      </p:sp>
      <p:sp>
        <p:nvSpPr>
          <p:cNvPr id="3" name="Content Placeholder 2">
            <a:extLst>
              <a:ext uri="{FF2B5EF4-FFF2-40B4-BE49-F238E27FC236}">
                <a16:creationId xmlns:a16="http://schemas.microsoft.com/office/drawing/2014/main" id="{1FD72477-D61F-1ED5-DD99-9E157DAA87EF}"/>
              </a:ext>
            </a:extLst>
          </p:cNvPr>
          <p:cNvSpPr>
            <a:spLocks noGrp="1"/>
          </p:cNvSpPr>
          <p:nvPr>
            <p:ph idx="1"/>
          </p:nvPr>
        </p:nvSpPr>
        <p:spPr>
          <a:xfrm>
            <a:off x="355466" y="1888724"/>
            <a:ext cx="6132473" cy="4580352"/>
          </a:xfrm>
        </p:spPr>
        <p:txBody>
          <a:bodyPr vert="horz" lIns="91440" tIns="45720" rIns="91440" bIns="45720" rtlCol="0" anchor="t">
            <a:normAutofit/>
          </a:bodyPr>
          <a:lstStyle/>
          <a:p>
            <a:pPr marL="0" indent="0">
              <a:buNone/>
            </a:pPr>
            <a:endParaRPr lang="en-GB" sz="2000">
              <a:solidFill>
                <a:srgbClr val="000000"/>
              </a:solidFill>
              <a:latin typeface="Century Gothic"/>
            </a:endParaRPr>
          </a:p>
          <a:p>
            <a:pPr marL="457200" lvl="1" indent="0">
              <a:buNone/>
            </a:pPr>
            <a:endParaRPr lang="en-GB" sz="2000" b="0">
              <a:cs typeface="Arial"/>
            </a:endParaRPr>
          </a:p>
          <a:p>
            <a:pPr lvl="1">
              <a:buFont typeface="Wingdings" panose="05000000000000000000" pitchFamily="2" charset="2"/>
              <a:buChar char="à"/>
            </a:pPr>
            <a:r>
              <a:rPr lang="en-GB" sz="2000" b="0">
                <a:sym typeface="Wingdings"/>
              </a:rPr>
              <a:t>T</a:t>
            </a:r>
            <a:r>
              <a:rPr lang="en-GB" sz="2000" b="0"/>
              <a:t>oolkit and main </a:t>
            </a:r>
            <a:r>
              <a:rPr lang="en-GB" sz="2000"/>
              <a:t>menu available</a:t>
            </a:r>
            <a:r>
              <a:rPr lang="en-GB" sz="2000" b="0"/>
              <a:t> on every page</a:t>
            </a:r>
          </a:p>
          <a:p>
            <a:pPr marL="457200" lvl="1" indent="0">
              <a:buNone/>
            </a:pPr>
            <a:endParaRPr lang="en-GB" sz="2000" b="0"/>
          </a:p>
          <a:p>
            <a:pPr lvl="1">
              <a:buFont typeface="Wingdings" panose="05000000000000000000" pitchFamily="2" charset="2"/>
              <a:buChar char="à"/>
            </a:pPr>
            <a:r>
              <a:rPr lang="en-GB" sz="2000" b="0"/>
              <a:t>Direction to key messages using </a:t>
            </a:r>
            <a:r>
              <a:rPr lang="en-GB" sz="2000" b="1"/>
              <a:t>‘important’ boxes</a:t>
            </a:r>
          </a:p>
          <a:p>
            <a:pPr lvl="1">
              <a:buFont typeface="Wingdings" panose="05000000000000000000" pitchFamily="2" charset="2"/>
              <a:buChar char="à"/>
            </a:pPr>
            <a:endParaRPr lang="en-GB" sz="2000" b="1"/>
          </a:p>
          <a:p>
            <a:pPr lvl="1">
              <a:buFont typeface="Wingdings" panose="05000000000000000000" pitchFamily="2" charset="2"/>
              <a:buChar char="à"/>
            </a:pPr>
            <a:r>
              <a:rPr lang="en-GB" sz="2000" b="1"/>
              <a:t>Personalised tailoring </a:t>
            </a:r>
            <a:r>
              <a:rPr lang="en-GB" sz="2000"/>
              <a:t>directing participants to relevant information</a:t>
            </a:r>
          </a:p>
          <a:p>
            <a:pPr lvl="1">
              <a:buFont typeface="Wingdings" panose="05000000000000000000" pitchFamily="2" charset="2"/>
              <a:buChar char="à"/>
            </a:pPr>
            <a:endParaRPr lang="en-GB" sz="2000" b="1"/>
          </a:p>
          <a:p>
            <a:pPr marL="457200" lvl="1" indent="0">
              <a:buNone/>
            </a:pPr>
            <a:endParaRPr lang="en-GB" sz="2000" b="1"/>
          </a:p>
          <a:p>
            <a:pPr marL="457200" lvl="1" indent="0">
              <a:buNone/>
            </a:pPr>
            <a:endParaRPr lang="en-GB" sz="2000"/>
          </a:p>
          <a:p>
            <a:endParaRPr lang="en-GB" sz="2000" b="0">
              <a:solidFill>
                <a:srgbClr val="000000"/>
              </a:solidFill>
              <a:latin typeface="Century Gothic"/>
            </a:endParaRPr>
          </a:p>
          <a:p>
            <a:endParaRPr lang="en-GB" sz="2000" b="0">
              <a:solidFill>
                <a:srgbClr val="000000"/>
              </a:solidFill>
              <a:latin typeface="Century Gothic"/>
            </a:endParaRPr>
          </a:p>
          <a:p>
            <a:endParaRPr lang="en-GB" sz="2000" b="0">
              <a:solidFill>
                <a:srgbClr val="000000"/>
              </a:solidFill>
              <a:latin typeface="Century Gothic"/>
            </a:endParaRPr>
          </a:p>
          <a:p>
            <a:endParaRPr lang="en-GB"/>
          </a:p>
        </p:txBody>
      </p:sp>
      <p:pic>
        <p:nvPicPr>
          <p:cNvPr id="9" name="Graphic 8" descr="Cursor with solid fill">
            <a:extLst>
              <a:ext uri="{FF2B5EF4-FFF2-40B4-BE49-F238E27FC236}">
                <a16:creationId xmlns:a16="http://schemas.microsoft.com/office/drawing/2014/main" id="{49B9BC15-2AA2-3E81-7FDB-55C539257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3855" y="3809915"/>
            <a:ext cx="737971" cy="737971"/>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B7C8493C-0560-D5D4-A14E-C228A0750D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63" b="2846"/>
          <a:stretch/>
        </p:blipFill>
        <p:spPr bwMode="auto">
          <a:xfrm>
            <a:off x="6811368" y="1985709"/>
            <a:ext cx="2882621" cy="4872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EE8FF55-9A2E-9ED7-A1D0-9396007B9A63}"/>
              </a:ext>
            </a:extLst>
          </p:cNvPr>
          <p:cNvPicPr>
            <a:picLocks noChangeAspect="1"/>
          </p:cNvPicPr>
          <p:nvPr/>
        </p:nvPicPr>
        <p:blipFill rotWithShape="1">
          <a:blip r:embed="rId6"/>
          <a:srcRect l="1272" t="8157" r="12789" b="23837"/>
          <a:stretch/>
        </p:blipFill>
        <p:spPr>
          <a:xfrm>
            <a:off x="7127825" y="2589166"/>
            <a:ext cx="2235762" cy="3665373"/>
          </a:xfrm>
          <a:prstGeom prst="rect">
            <a:avLst/>
          </a:prstGeom>
        </p:spPr>
      </p:pic>
      <p:pic>
        <p:nvPicPr>
          <p:cNvPr id="21" name="Picture 20">
            <a:extLst>
              <a:ext uri="{FF2B5EF4-FFF2-40B4-BE49-F238E27FC236}">
                <a16:creationId xmlns:a16="http://schemas.microsoft.com/office/drawing/2014/main" id="{2F319E6C-6365-35B8-C8FD-50457894ED69}"/>
              </a:ext>
            </a:extLst>
          </p:cNvPr>
          <p:cNvPicPr>
            <a:picLocks noChangeAspect="1"/>
          </p:cNvPicPr>
          <p:nvPr/>
        </p:nvPicPr>
        <p:blipFill rotWithShape="1">
          <a:blip r:embed="rId6"/>
          <a:srcRect l="1271" t="13944" r="12790" b="83660"/>
          <a:stretch/>
        </p:blipFill>
        <p:spPr>
          <a:xfrm>
            <a:off x="7134798" y="2855948"/>
            <a:ext cx="2235762" cy="129129"/>
          </a:xfrm>
          <a:prstGeom prst="rect">
            <a:avLst/>
          </a:prstGeom>
        </p:spPr>
      </p:pic>
      <p:sp>
        <p:nvSpPr>
          <p:cNvPr id="15" name="Rectangle 14">
            <a:extLst>
              <a:ext uri="{FF2B5EF4-FFF2-40B4-BE49-F238E27FC236}">
                <a16:creationId xmlns:a16="http://schemas.microsoft.com/office/drawing/2014/main" id="{B3854C24-C4EE-5201-9562-7CEE92462FA3}"/>
              </a:ext>
            </a:extLst>
          </p:cNvPr>
          <p:cNvSpPr/>
          <p:nvPr/>
        </p:nvSpPr>
        <p:spPr>
          <a:xfrm>
            <a:off x="7216054" y="2770325"/>
            <a:ext cx="2073247" cy="254974"/>
          </a:xfrm>
          <a:prstGeom prst="rect">
            <a:avLst/>
          </a:prstGeom>
          <a:noFill/>
          <a:ln w="38100">
            <a:solidFill>
              <a:srgbClr val="E94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3833DA26-C469-0E36-F0FD-209E5FCBDDC9}"/>
              </a:ext>
            </a:extLst>
          </p:cNvPr>
          <p:cNvPicPr>
            <a:picLocks noChangeAspect="1"/>
          </p:cNvPicPr>
          <p:nvPr/>
        </p:nvPicPr>
        <p:blipFill rotWithShape="1">
          <a:blip r:embed="rId7"/>
          <a:srcRect b="3230"/>
          <a:stretch/>
        </p:blipFill>
        <p:spPr>
          <a:xfrm>
            <a:off x="7091066" y="2423474"/>
            <a:ext cx="2323222" cy="3996755"/>
          </a:xfrm>
          <a:prstGeom prst="rect">
            <a:avLst/>
          </a:prstGeom>
        </p:spPr>
      </p:pic>
    </p:spTree>
    <p:extLst>
      <p:ext uri="{BB962C8B-B14F-4D97-AF65-F5344CB8AC3E}">
        <p14:creationId xmlns:p14="http://schemas.microsoft.com/office/powerpoint/2010/main" val="12405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884E-8C1C-A941-5648-9B37394B94CD}"/>
              </a:ext>
            </a:extLst>
          </p:cNvPr>
          <p:cNvSpPr>
            <a:spLocks noGrp="1"/>
          </p:cNvSpPr>
          <p:nvPr>
            <p:ph type="title"/>
          </p:nvPr>
        </p:nvSpPr>
        <p:spPr/>
        <p:txBody>
          <a:bodyPr/>
          <a:lstStyle/>
          <a:p>
            <a:r>
              <a:rPr lang="en-GB"/>
              <a:t>New tailoring and dashboard</a:t>
            </a:r>
          </a:p>
        </p:txBody>
      </p:sp>
      <p:pic>
        <p:nvPicPr>
          <p:cNvPr id="4" name="Picture 3" descr="Graphical user interface, application&#10;&#10;Description automatically generated">
            <a:extLst>
              <a:ext uri="{FF2B5EF4-FFF2-40B4-BE49-F238E27FC236}">
                <a16:creationId xmlns:a16="http://schemas.microsoft.com/office/drawing/2014/main" id="{F07B5984-1FD1-EA45-6BDC-334A2B6EE5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63" b="2846"/>
          <a:stretch/>
        </p:blipFill>
        <p:spPr bwMode="auto">
          <a:xfrm>
            <a:off x="333016" y="2064387"/>
            <a:ext cx="2675571" cy="4522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253A84-1AFA-7DCC-865C-1CC80D7F596B}"/>
              </a:ext>
            </a:extLst>
          </p:cNvPr>
          <p:cNvPicPr>
            <a:picLocks noChangeAspect="1"/>
          </p:cNvPicPr>
          <p:nvPr/>
        </p:nvPicPr>
        <p:blipFill rotWithShape="1">
          <a:blip r:embed="rId4"/>
          <a:srcRect t="14558"/>
          <a:stretch/>
        </p:blipFill>
        <p:spPr>
          <a:xfrm>
            <a:off x="611480" y="2593909"/>
            <a:ext cx="2081871" cy="3209731"/>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56438519-1F05-18E8-405F-C0ECFBD258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63" b="2846"/>
          <a:stretch/>
        </p:blipFill>
        <p:spPr bwMode="auto">
          <a:xfrm>
            <a:off x="3261385" y="2089177"/>
            <a:ext cx="2675571" cy="4522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735C9CD-F1CA-4D17-3D9A-7CFDE9843A2F}"/>
              </a:ext>
            </a:extLst>
          </p:cNvPr>
          <p:cNvPicPr>
            <a:picLocks noChangeAspect="1"/>
          </p:cNvPicPr>
          <p:nvPr/>
        </p:nvPicPr>
        <p:blipFill rotWithShape="1">
          <a:blip r:embed="rId5"/>
          <a:srcRect t="12777" b="10625"/>
          <a:stretch/>
        </p:blipFill>
        <p:spPr>
          <a:xfrm>
            <a:off x="3530742" y="2494251"/>
            <a:ext cx="2130478" cy="3542656"/>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72C3062D-3DBA-7E30-EC58-1E76A9E86C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63" b="2846"/>
          <a:stretch/>
        </p:blipFill>
        <p:spPr bwMode="auto">
          <a:xfrm>
            <a:off x="6105296" y="2089177"/>
            <a:ext cx="2675571" cy="45223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raphical user interface, application&#10;&#10;Description automatically generated">
            <a:extLst>
              <a:ext uri="{FF2B5EF4-FFF2-40B4-BE49-F238E27FC236}">
                <a16:creationId xmlns:a16="http://schemas.microsoft.com/office/drawing/2014/main" id="{62E54BA1-1917-DE09-185B-92B81B1AA3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63" b="2846"/>
          <a:stretch/>
        </p:blipFill>
        <p:spPr bwMode="auto">
          <a:xfrm>
            <a:off x="9277042" y="2092380"/>
            <a:ext cx="2675571" cy="4522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E75C5B4-28B4-6D66-6E92-BEC0FD9DFA84}"/>
              </a:ext>
            </a:extLst>
          </p:cNvPr>
          <p:cNvPicPr>
            <a:picLocks noChangeAspect="1"/>
          </p:cNvPicPr>
          <p:nvPr/>
        </p:nvPicPr>
        <p:blipFill rotWithShape="1">
          <a:blip r:embed="rId6"/>
          <a:srcRect t="14520"/>
          <a:stretch/>
        </p:blipFill>
        <p:spPr>
          <a:xfrm>
            <a:off x="6401794" y="2612570"/>
            <a:ext cx="2068827" cy="3191070"/>
          </a:xfrm>
          <a:prstGeom prst="rect">
            <a:avLst/>
          </a:prstGeom>
        </p:spPr>
      </p:pic>
      <p:pic>
        <p:nvPicPr>
          <p:cNvPr id="12" name="Picture 11">
            <a:extLst>
              <a:ext uri="{FF2B5EF4-FFF2-40B4-BE49-F238E27FC236}">
                <a16:creationId xmlns:a16="http://schemas.microsoft.com/office/drawing/2014/main" id="{DFD6637A-FEE8-F4ED-3149-F472AECD5E46}"/>
              </a:ext>
            </a:extLst>
          </p:cNvPr>
          <p:cNvPicPr>
            <a:picLocks noChangeAspect="1"/>
          </p:cNvPicPr>
          <p:nvPr/>
        </p:nvPicPr>
        <p:blipFill rotWithShape="1">
          <a:blip r:embed="rId7"/>
          <a:srcRect t="9500"/>
          <a:stretch/>
        </p:blipFill>
        <p:spPr>
          <a:xfrm>
            <a:off x="9571239" y="2659225"/>
            <a:ext cx="2068368" cy="3377684"/>
          </a:xfrm>
          <a:prstGeom prst="rect">
            <a:avLst/>
          </a:prstGeom>
        </p:spPr>
      </p:pic>
      <p:pic>
        <p:nvPicPr>
          <p:cNvPr id="13" name="Picture 12">
            <a:extLst>
              <a:ext uri="{FF2B5EF4-FFF2-40B4-BE49-F238E27FC236}">
                <a16:creationId xmlns:a16="http://schemas.microsoft.com/office/drawing/2014/main" id="{1775B81E-420F-2F11-8D74-EAD994B54152}"/>
              </a:ext>
            </a:extLst>
          </p:cNvPr>
          <p:cNvPicPr>
            <a:picLocks noChangeAspect="1"/>
          </p:cNvPicPr>
          <p:nvPr/>
        </p:nvPicPr>
        <p:blipFill rotWithShape="1">
          <a:blip r:embed="rId8"/>
          <a:srcRect t="15888" b="71205"/>
          <a:stretch/>
        </p:blipFill>
        <p:spPr>
          <a:xfrm>
            <a:off x="6408668" y="5556684"/>
            <a:ext cx="2061954" cy="480224"/>
          </a:xfrm>
          <a:prstGeom prst="rect">
            <a:avLst/>
          </a:prstGeom>
        </p:spPr>
      </p:pic>
      <p:sp>
        <p:nvSpPr>
          <p:cNvPr id="14" name="Rectangle 13">
            <a:extLst>
              <a:ext uri="{FF2B5EF4-FFF2-40B4-BE49-F238E27FC236}">
                <a16:creationId xmlns:a16="http://schemas.microsoft.com/office/drawing/2014/main" id="{887C840B-7E75-B20B-A9C4-652DC4B3C3E7}"/>
              </a:ext>
            </a:extLst>
          </p:cNvPr>
          <p:cNvSpPr/>
          <p:nvPr/>
        </p:nvSpPr>
        <p:spPr>
          <a:xfrm>
            <a:off x="611480" y="5803640"/>
            <a:ext cx="2081871" cy="233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4021D92-3F5B-59A6-6464-42B917B95C12}"/>
              </a:ext>
            </a:extLst>
          </p:cNvPr>
          <p:cNvSpPr/>
          <p:nvPr/>
        </p:nvSpPr>
        <p:spPr>
          <a:xfrm>
            <a:off x="3184089" y="1988876"/>
            <a:ext cx="2928368" cy="4718382"/>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7329BD5-7DE3-B274-B2D6-DC92F3A632B2}"/>
              </a:ext>
            </a:extLst>
          </p:cNvPr>
          <p:cNvSpPr/>
          <p:nvPr/>
        </p:nvSpPr>
        <p:spPr>
          <a:xfrm>
            <a:off x="6014252" y="1906388"/>
            <a:ext cx="2928368" cy="4718382"/>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C3AC3E5-803F-FE21-9308-15FA1D957B62}"/>
              </a:ext>
            </a:extLst>
          </p:cNvPr>
          <p:cNvSpPr/>
          <p:nvPr/>
        </p:nvSpPr>
        <p:spPr>
          <a:xfrm>
            <a:off x="9150643" y="1966360"/>
            <a:ext cx="2928368" cy="4718382"/>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4FE421A-1D00-9908-E28F-FBE276B8DED8}"/>
              </a:ext>
            </a:extLst>
          </p:cNvPr>
          <p:cNvSpPr/>
          <p:nvPr/>
        </p:nvSpPr>
        <p:spPr>
          <a:xfrm>
            <a:off x="239387" y="1988876"/>
            <a:ext cx="2928368" cy="4718382"/>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5D92881-7717-AC88-AA61-FB391C5B4D1F}"/>
              </a:ext>
            </a:extLst>
          </p:cNvPr>
          <p:cNvSpPr/>
          <p:nvPr/>
        </p:nvSpPr>
        <p:spPr>
          <a:xfrm>
            <a:off x="3120074" y="1947632"/>
            <a:ext cx="2928368" cy="4718382"/>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310B0B7-45A6-2F87-620B-4ADA1B8FAC35}"/>
              </a:ext>
            </a:extLst>
          </p:cNvPr>
          <p:cNvSpPr/>
          <p:nvPr/>
        </p:nvSpPr>
        <p:spPr>
          <a:xfrm>
            <a:off x="6024157" y="2064387"/>
            <a:ext cx="2928368" cy="4718382"/>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823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1E555-4387-EEBC-28C9-7D745FE7D21E}"/>
              </a:ext>
            </a:extLst>
          </p:cNvPr>
          <p:cNvSpPr>
            <a:spLocks noGrp="1"/>
          </p:cNvSpPr>
          <p:nvPr>
            <p:ph type="title"/>
          </p:nvPr>
        </p:nvSpPr>
        <p:spPr/>
        <p:txBody>
          <a:bodyPr/>
          <a:lstStyle/>
          <a:p>
            <a:r>
              <a:rPr lang="en-GB"/>
              <a:t>What else did we learn?</a:t>
            </a:r>
          </a:p>
        </p:txBody>
      </p:sp>
      <p:sp>
        <p:nvSpPr>
          <p:cNvPr id="5" name="Rectangle: Rounded Corners 4">
            <a:extLst>
              <a:ext uri="{FF2B5EF4-FFF2-40B4-BE49-F238E27FC236}">
                <a16:creationId xmlns:a16="http://schemas.microsoft.com/office/drawing/2014/main" id="{38C8CA45-7C7E-F2BC-E57D-724CB4A85DB0}"/>
              </a:ext>
            </a:extLst>
          </p:cNvPr>
          <p:cNvSpPr/>
          <p:nvPr/>
        </p:nvSpPr>
        <p:spPr>
          <a:xfrm>
            <a:off x="503925" y="1982731"/>
            <a:ext cx="4265912" cy="4734063"/>
          </a:xfrm>
          <a:prstGeom prst="roundRect">
            <a:avLst/>
          </a:prstGeom>
          <a:solidFill>
            <a:srgbClr val="E94E1B"/>
          </a:solidFill>
          <a:ln>
            <a:solidFill>
              <a:srgbClr val="E94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a:latin typeface="Century Gothic" panose="020B0502020202020204" pitchFamily="34" charset="0"/>
            </a:endParaRPr>
          </a:p>
          <a:p>
            <a:pPr marL="285750" indent="-285750">
              <a:buFont typeface="Wingdings" panose="05000000000000000000" pitchFamily="2" charset="2"/>
              <a:buChar char="Ø"/>
            </a:pPr>
            <a:endParaRPr lang="en-GB" b="1">
              <a:latin typeface="Century Gothic" panose="020B0502020202020204" pitchFamily="34" charset="0"/>
            </a:endParaRPr>
          </a:p>
          <a:p>
            <a:endParaRPr lang="en-GB" b="1">
              <a:latin typeface="Century Gothic" panose="020B0502020202020204" pitchFamily="34" charset="0"/>
            </a:endParaRPr>
          </a:p>
          <a:p>
            <a:pPr marL="285750" indent="-285750">
              <a:buFont typeface="Wingdings" panose="05000000000000000000" pitchFamily="2" charset="2"/>
              <a:buChar char="Ø"/>
            </a:pPr>
            <a:endParaRPr lang="en-GB" b="1">
              <a:solidFill>
                <a:srgbClr val="1D1E3F"/>
              </a:solidFill>
              <a:latin typeface="Century Gothic" panose="020B0502020202020204" pitchFamily="34" charset="0"/>
            </a:endParaRPr>
          </a:p>
          <a:p>
            <a:pPr marL="285750" indent="-285750">
              <a:buFont typeface="Wingdings" panose="05000000000000000000" pitchFamily="2" charset="2"/>
              <a:buChar char="Ø"/>
            </a:pPr>
            <a:r>
              <a:rPr lang="en-GB" b="1">
                <a:solidFill>
                  <a:schemeClr val="bg1"/>
                </a:solidFill>
                <a:latin typeface="Century Gothic" panose="020B0502020202020204" pitchFamily="34" charset="0"/>
              </a:rPr>
              <a:t>Videos to be short and concise</a:t>
            </a:r>
          </a:p>
          <a:p>
            <a:pPr marL="285750" indent="-285750">
              <a:buFont typeface="Wingdings" panose="05000000000000000000" pitchFamily="2" charset="2"/>
              <a:buChar char="Ø"/>
            </a:pPr>
            <a:endParaRPr lang="en-GB" b="1">
              <a:solidFill>
                <a:srgbClr val="1D1E3F"/>
              </a:solidFill>
              <a:latin typeface="Century Gothic" panose="020B0502020202020204" pitchFamily="34" charset="0"/>
            </a:endParaRPr>
          </a:p>
          <a:p>
            <a:pPr marL="285750" indent="-285750">
              <a:buFont typeface="Wingdings" panose="05000000000000000000" pitchFamily="2" charset="2"/>
              <a:buChar char="Ø"/>
            </a:pPr>
            <a:r>
              <a:rPr lang="en-GB" b="1">
                <a:solidFill>
                  <a:srgbClr val="1D1E3F"/>
                </a:solidFill>
                <a:latin typeface="Century Gothic" panose="020B0502020202020204" pitchFamily="34" charset="0"/>
              </a:rPr>
              <a:t>Unclear of some key messaging</a:t>
            </a:r>
          </a:p>
          <a:p>
            <a:endParaRPr lang="en-GB" b="1">
              <a:solidFill>
                <a:srgbClr val="12A19A"/>
              </a:solidFill>
              <a:latin typeface="Century Gothic" panose="020B0502020202020204" pitchFamily="34" charset="0"/>
            </a:endParaRPr>
          </a:p>
          <a:p>
            <a:pPr marL="285750" indent="-285750">
              <a:buFont typeface="Wingdings" panose="05000000000000000000" pitchFamily="2" charset="2"/>
              <a:buChar char="Ø"/>
            </a:pPr>
            <a:r>
              <a:rPr lang="en-GB" b="1">
                <a:latin typeface="Century Gothic" panose="020B0502020202020204" pitchFamily="34" charset="0"/>
              </a:rPr>
              <a:t>Misunderstanding key terminology e.g. topicals</a:t>
            </a:r>
          </a:p>
          <a:p>
            <a:endParaRPr lang="en-GB" b="1">
              <a:latin typeface="Century Gothic" panose="020B0502020202020204" pitchFamily="34" charset="0"/>
            </a:endParaRPr>
          </a:p>
          <a:p>
            <a:pPr marL="285750" indent="-285750">
              <a:buFont typeface="Wingdings" panose="05000000000000000000" pitchFamily="2" charset="2"/>
              <a:buChar char="Ø"/>
            </a:pPr>
            <a:r>
              <a:rPr lang="en-GB" b="1">
                <a:solidFill>
                  <a:srgbClr val="1D1E3F"/>
                </a:solidFill>
                <a:latin typeface="Century Gothic" panose="020B0502020202020204" pitchFamily="34" charset="0"/>
              </a:rPr>
              <a:t>Wanting further advice (e.g. maintenance treatment  and scarring)</a:t>
            </a:r>
          </a:p>
        </p:txBody>
      </p:sp>
      <p:sp>
        <p:nvSpPr>
          <p:cNvPr id="6" name="Rectangle 5">
            <a:extLst>
              <a:ext uri="{FF2B5EF4-FFF2-40B4-BE49-F238E27FC236}">
                <a16:creationId xmlns:a16="http://schemas.microsoft.com/office/drawing/2014/main" id="{A36F46B4-0075-2587-6BD4-968B47DF2360}"/>
              </a:ext>
            </a:extLst>
          </p:cNvPr>
          <p:cNvSpPr/>
          <p:nvPr/>
        </p:nvSpPr>
        <p:spPr>
          <a:xfrm>
            <a:off x="145700" y="2093206"/>
            <a:ext cx="2956315" cy="767858"/>
          </a:xfrm>
          <a:prstGeom prst="rect">
            <a:avLst/>
          </a:prstGeom>
          <a:solidFill>
            <a:schemeClr val="bg1"/>
          </a:solidFill>
          <a:ln>
            <a:solidFill>
              <a:srgbClr val="1D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1D1E3F"/>
                </a:solidFill>
                <a:latin typeface="Century Gothic" panose="020B0502020202020204" pitchFamily="34" charset="0"/>
              </a:rPr>
              <a:t>Actionable comments</a:t>
            </a:r>
          </a:p>
        </p:txBody>
      </p:sp>
      <p:sp>
        <p:nvSpPr>
          <p:cNvPr id="10" name="Speech Bubble: Rectangle with Corners Rounded 9">
            <a:extLst>
              <a:ext uri="{FF2B5EF4-FFF2-40B4-BE49-F238E27FC236}">
                <a16:creationId xmlns:a16="http://schemas.microsoft.com/office/drawing/2014/main" id="{D3B984C5-5BBA-CC71-51B7-13C9D57E78E1}"/>
              </a:ext>
            </a:extLst>
          </p:cNvPr>
          <p:cNvSpPr/>
          <p:nvPr/>
        </p:nvSpPr>
        <p:spPr>
          <a:xfrm rot="390379">
            <a:off x="8604283" y="2498228"/>
            <a:ext cx="3369698" cy="1467998"/>
          </a:xfrm>
          <a:prstGeom prst="wedgeRoundRectCallout">
            <a:avLst>
              <a:gd name="adj1" fmla="val 36641"/>
              <a:gd name="adj2" fmla="val 70723"/>
              <a:gd name="adj3" fmla="val 16667"/>
            </a:avLst>
          </a:prstGeom>
          <a:solidFill>
            <a:srgbClr val="12A19A"/>
          </a:solidFill>
          <a:ln>
            <a:solidFill>
              <a:srgbClr val="12A19A"/>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i="1">
                <a:solidFill>
                  <a:schemeClr val="bg1"/>
                </a:solidFill>
                <a:latin typeface="Century Gothic" panose="020B0502020202020204" pitchFamily="34" charset="0"/>
              </a:rPr>
              <a:t>“I think some of the speech was going a little slow, which can sometimes lose concentration, you know?” </a:t>
            </a:r>
          </a:p>
        </p:txBody>
      </p:sp>
      <p:sp>
        <p:nvSpPr>
          <p:cNvPr id="13" name="Speech Bubble: Rectangle with Corners Rounded 12">
            <a:extLst>
              <a:ext uri="{FF2B5EF4-FFF2-40B4-BE49-F238E27FC236}">
                <a16:creationId xmlns:a16="http://schemas.microsoft.com/office/drawing/2014/main" id="{EF6A4D41-EF40-87FD-4809-64F031772A55}"/>
              </a:ext>
            </a:extLst>
          </p:cNvPr>
          <p:cNvSpPr/>
          <p:nvPr/>
        </p:nvSpPr>
        <p:spPr>
          <a:xfrm rot="21102964">
            <a:off x="5930966" y="4715701"/>
            <a:ext cx="3828482" cy="1803116"/>
          </a:xfrm>
          <a:prstGeom prst="wedgeRoundRectCallout">
            <a:avLst>
              <a:gd name="adj1" fmla="val 37588"/>
              <a:gd name="adj2" fmla="val 69193"/>
              <a:gd name="adj3" fmla="val 16667"/>
            </a:avLst>
          </a:prstGeom>
          <a:solidFill>
            <a:srgbClr val="12A19A"/>
          </a:solidFill>
          <a:ln>
            <a:solidFill>
              <a:srgbClr val="12A19A"/>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1">
                <a:solidFill>
                  <a:schemeClr val="bg1"/>
                </a:solidFill>
                <a:latin typeface="Century Gothic" panose="020B0502020202020204" pitchFamily="34" charset="0"/>
              </a:rPr>
              <a:t>“Maybe make more pop-</a:t>
            </a:r>
            <a:r>
              <a:rPr lang="en-GB" sz="1600" b="1" i="1" err="1">
                <a:solidFill>
                  <a:schemeClr val="bg1"/>
                </a:solidFill>
                <a:latin typeface="Century Gothic" panose="020B0502020202020204" pitchFamily="34" charset="0"/>
              </a:rPr>
              <a:t>ey</a:t>
            </a:r>
            <a:r>
              <a:rPr lang="en-GB" sz="1600" b="1" i="1">
                <a:solidFill>
                  <a:schemeClr val="bg1"/>
                </a:solidFill>
                <a:latin typeface="Century Gothic" panose="020B0502020202020204" pitchFamily="34" charset="0"/>
              </a:rPr>
              <a:t> boxes for key information…for me, if I saw that, unless it was highlighted in a bold font on keywords, I just would have browsed over that and brushed over it”</a:t>
            </a:r>
            <a:endParaRPr lang="en-GB" sz="1600" b="1">
              <a:solidFill>
                <a:schemeClr val="bg1"/>
              </a:solidFill>
              <a:latin typeface="Century Gothic" panose="020B0502020202020204" pitchFamily="34" charset="0"/>
            </a:endParaRPr>
          </a:p>
        </p:txBody>
      </p:sp>
      <p:sp>
        <p:nvSpPr>
          <p:cNvPr id="16" name="Speech Bubble: Oval 15">
            <a:extLst>
              <a:ext uri="{FF2B5EF4-FFF2-40B4-BE49-F238E27FC236}">
                <a16:creationId xmlns:a16="http://schemas.microsoft.com/office/drawing/2014/main" id="{42CA3DE1-CB24-BBBA-14BB-3B6DDAFF0E9D}"/>
              </a:ext>
            </a:extLst>
          </p:cNvPr>
          <p:cNvSpPr/>
          <p:nvPr/>
        </p:nvSpPr>
        <p:spPr>
          <a:xfrm rot="21180047">
            <a:off x="5009376" y="2510947"/>
            <a:ext cx="3390721" cy="2062137"/>
          </a:xfrm>
          <a:prstGeom prst="wedgeEllipseCallout">
            <a:avLst>
              <a:gd name="adj1" fmla="val -43980"/>
              <a:gd name="adj2" fmla="val -52137"/>
            </a:avLst>
          </a:prstGeom>
          <a:solidFill>
            <a:srgbClr val="1D1E3F"/>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i="1">
                <a:solidFill>
                  <a:schemeClr val="bg1"/>
                </a:solidFill>
                <a:effectLst/>
                <a:latin typeface="Century Gothic" panose="020B0502020202020204" pitchFamily="34" charset="0"/>
              </a:rPr>
              <a:t>“I didn't realise there were different types of topical treatments. I thought there were just all the ones you put on your skin”</a:t>
            </a:r>
          </a:p>
        </p:txBody>
      </p:sp>
    </p:spTree>
    <p:extLst>
      <p:ext uri="{BB962C8B-B14F-4D97-AF65-F5344CB8AC3E}">
        <p14:creationId xmlns:p14="http://schemas.microsoft.com/office/powerpoint/2010/main" val="29520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C0DAD1-D6DA-AA61-7922-CF15419581B1}"/>
              </a:ext>
            </a:extLst>
          </p:cNvPr>
          <p:cNvSpPr/>
          <p:nvPr/>
        </p:nvSpPr>
        <p:spPr>
          <a:xfrm>
            <a:off x="0" y="-53803"/>
            <a:ext cx="3261674" cy="6911803"/>
          </a:xfrm>
          <a:prstGeom prst="rect">
            <a:avLst/>
          </a:prstGeom>
          <a:solidFill>
            <a:srgbClr val="1D1E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3" name="Rectangle 2">
            <a:extLst>
              <a:ext uri="{FF2B5EF4-FFF2-40B4-BE49-F238E27FC236}">
                <a16:creationId xmlns:a16="http://schemas.microsoft.com/office/drawing/2014/main" id="{1BB1FB16-234D-1D99-E8BC-C54468BD1196}"/>
              </a:ext>
            </a:extLst>
          </p:cNvPr>
          <p:cNvSpPr/>
          <p:nvPr/>
        </p:nvSpPr>
        <p:spPr>
          <a:xfrm>
            <a:off x="3186260" y="0"/>
            <a:ext cx="150829" cy="6942841"/>
          </a:xfrm>
          <a:prstGeom prst="rect">
            <a:avLst/>
          </a:prstGeom>
          <a:solidFill>
            <a:srgbClr val="12A1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5420FD35-136D-7F87-22CC-CBAEFBE3DBE2}"/>
              </a:ext>
            </a:extLst>
          </p:cNvPr>
          <p:cNvSpPr txBox="1">
            <a:spLocks/>
          </p:cNvSpPr>
          <p:nvPr/>
        </p:nvSpPr>
        <p:spPr>
          <a:xfrm>
            <a:off x="168578" y="33954"/>
            <a:ext cx="2863273" cy="2312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Century Gothic" panose="020B0502020202020204" pitchFamily="34" charset="0"/>
                <a:ea typeface="+mj-ea"/>
                <a:cs typeface="+mj-cs"/>
              </a:defRPr>
            </a:lvl1pPr>
          </a:lstStyle>
          <a:p>
            <a:r>
              <a:rPr lang="en-GB" sz="3600"/>
              <a:t>Changes made</a:t>
            </a:r>
          </a:p>
        </p:txBody>
      </p:sp>
      <p:pic>
        <p:nvPicPr>
          <p:cNvPr id="15" name="Picture 14" descr="A picture containing text&#10;&#10;Description automatically generated">
            <a:extLst>
              <a:ext uri="{FF2B5EF4-FFF2-40B4-BE49-F238E27FC236}">
                <a16:creationId xmlns:a16="http://schemas.microsoft.com/office/drawing/2014/main" id="{31078160-51E6-F864-F3B2-6B66D21C0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32" y="5889833"/>
            <a:ext cx="1874952" cy="804904"/>
          </a:xfrm>
          <a:prstGeom prst="rect">
            <a:avLst/>
          </a:prstGeom>
        </p:spPr>
      </p:pic>
      <p:pic>
        <p:nvPicPr>
          <p:cNvPr id="20" name="Graphic 19" descr="Female Profile with solid fill">
            <a:extLst>
              <a:ext uri="{FF2B5EF4-FFF2-40B4-BE49-F238E27FC236}">
                <a16:creationId xmlns:a16="http://schemas.microsoft.com/office/drawing/2014/main" id="{25F0847E-85FC-1F5A-FBF7-9710A6B394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036" y="4908832"/>
            <a:ext cx="914400" cy="914400"/>
          </a:xfrm>
          <a:prstGeom prst="rect">
            <a:avLst/>
          </a:prstGeom>
        </p:spPr>
      </p:pic>
      <p:grpSp>
        <p:nvGrpSpPr>
          <p:cNvPr id="23" name="Group 22">
            <a:extLst>
              <a:ext uri="{FF2B5EF4-FFF2-40B4-BE49-F238E27FC236}">
                <a16:creationId xmlns:a16="http://schemas.microsoft.com/office/drawing/2014/main" id="{4F0B3EE1-8DE2-90E9-E4EB-B7B0963C5F0B}"/>
              </a:ext>
            </a:extLst>
          </p:cNvPr>
          <p:cNvGrpSpPr/>
          <p:nvPr/>
        </p:nvGrpSpPr>
        <p:grpSpPr>
          <a:xfrm>
            <a:off x="5732288" y="-1"/>
            <a:ext cx="3290528" cy="6485021"/>
            <a:chOff x="5732288" y="-1"/>
            <a:chExt cx="3290528" cy="6485021"/>
          </a:xfrm>
        </p:grpSpPr>
        <p:grpSp>
          <p:nvGrpSpPr>
            <p:cNvPr id="13" name="Group 12">
              <a:extLst>
                <a:ext uri="{FF2B5EF4-FFF2-40B4-BE49-F238E27FC236}">
                  <a16:creationId xmlns:a16="http://schemas.microsoft.com/office/drawing/2014/main" id="{5FF48842-7D80-ECE5-E154-14CA033D77BF}"/>
                </a:ext>
              </a:extLst>
            </p:cNvPr>
            <p:cNvGrpSpPr/>
            <p:nvPr/>
          </p:nvGrpSpPr>
          <p:grpSpPr>
            <a:xfrm>
              <a:off x="5732288" y="-1"/>
              <a:ext cx="3290528" cy="6485021"/>
              <a:chOff x="10748622" y="2244435"/>
              <a:chExt cx="1443378" cy="2966335"/>
            </a:xfrm>
          </p:grpSpPr>
          <p:pic>
            <p:nvPicPr>
              <p:cNvPr id="19" name="Picture 18">
                <a:extLst>
                  <a:ext uri="{FF2B5EF4-FFF2-40B4-BE49-F238E27FC236}">
                    <a16:creationId xmlns:a16="http://schemas.microsoft.com/office/drawing/2014/main" id="{5C576722-263F-FEC1-CB24-82D6B6943F8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2167" b="86667" l="32667" r="67667">
                            <a14:foregroundMark x1="41333" y1="12167" x2="41333" y2="12167"/>
                            <a14:foregroundMark x1="38833" y1="12167" x2="43333" y2="12167"/>
                            <a14:foregroundMark x1="45167" y1="12333" x2="62500" y2="13000"/>
                            <a14:foregroundMark x1="51667" y1="13000" x2="44833" y2="13000"/>
                            <a14:foregroundMark x1="34667" y1="13333" x2="32833" y2="16667"/>
                            <a14:foregroundMark x1="67167" y1="17167" x2="67500" y2="21000"/>
                            <a14:foregroundMark x1="67500" y1="24167" x2="67500" y2="29167"/>
                            <a14:foregroundMark x1="67167" y1="32000" x2="67333" y2="34167"/>
                            <a14:foregroundMark x1="67667" y1="31667" x2="66667" y2="19333"/>
                            <a14:foregroundMark x1="32500" y1="83333" x2="44833" y2="86667"/>
                            <a14:foregroundMark x1="44833" y1="86667" x2="65500" y2="85333"/>
                          </a14:backgroundRemoval>
                        </a14:imgEffect>
                      </a14:imgLayer>
                    </a14:imgProps>
                  </a:ext>
                </a:extLst>
              </a:blip>
              <a:srcRect l="29599" t="9107" r="29132" b="8718"/>
              <a:stretch/>
            </p:blipFill>
            <p:spPr>
              <a:xfrm>
                <a:off x="10748622" y="2244435"/>
                <a:ext cx="1443378" cy="2966335"/>
              </a:xfrm>
              <a:prstGeom prst="rect">
                <a:avLst/>
              </a:prstGeom>
            </p:spPr>
          </p:pic>
          <p:pic>
            <p:nvPicPr>
              <p:cNvPr id="21" name="Picture 20">
                <a:extLst>
                  <a:ext uri="{FF2B5EF4-FFF2-40B4-BE49-F238E27FC236}">
                    <a16:creationId xmlns:a16="http://schemas.microsoft.com/office/drawing/2014/main" id="{23CA4FD0-25C3-3910-F8E1-DF8A3E463F7C}"/>
                  </a:ext>
                </a:extLst>
              </p:cNvPr>
              <p:cNvPicPr>
                <a:picLocks noChangeAspect="1"/>
              </p:cNvPicPr>
              <p:nvPr/>
            </p:nvPicPr>
            <p:blipFill rotWithShape="1">
              <a:blip r:embed="rId8"/>
              <a:srcRect t="1729" b="860"/>
              <a:stretch/>
            </p:blipFill>
            <p:spPr>
              <a:xfrm>
                <a:off x="10874435" y="2516396"/>
                <a:ext cx="1154808" cy="2422412"/>
              </a:xfrm>
              <a:prstGeom prst="rect">
                <a:avLst/>
              </a:prstGeom>
            </p:spPr>
          </p:pic>
        </p:grpSp>
        <p:pic>
          <p:nvPicPr>
            <p:cNvPr id="8" name="F627998E-9EC0-41D7-A788-98385FAB12C1" descr="IMG_7417.PNG">
              <a:extLst>
                <a:ext uri="{FF2B5EF4-FFF2-40B4-BE49-F238E27FC236}">
                  <a16:creationId xmlns:a16="http://schemas.microsoft.com/office/drawing/2014/main" id="{1CAB20AC-99E5-155E-F7A7-CAD2E37FE61E}"/>
                </a:ext>
              </a:extLst>
            </p:cNvPr>
            <p:cNvPicPr>
              <a:picLocks noChangeAspect="1" noChangeArrowheads="1"/>
            </p:cNvPicPr>
            <p:nvPr/>
          </p:nvPicPr>
          <p:blipFill rotWithShape="1">
            <a:blip r:embed="rId9" r:link="rId10">
              <a:extLst>
                <a:ext uri="{28A0092B-C50C-407E-A947-70E740481C1C}">
                  <a14:useLocalDpi xmlns:a14="http://schemas.microsoft.com/office/drawing/2010/main" val="0"/>
                </a:ext>
              </a:extLst>
            </a:blip>
            <a:srcRect t="24008"/>
            <a:stretch>
              <a:fillRect/>
            </a:stretch>
          </p:blipFill>
          <p:spPr bwMode="auto">
            <a:xfrm>
              <a:off x="6031141" y="1515974"/>
              <a:ext cx="2632663" cy="432952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Oval 21">
            <a:extLst>
              <a:ext uri="{FF2B5EF4-FFF2-40B4-BE49-F238E27FC236}">
                <a16:creationId xmlns:a16="http://schemas.microsoft.com/office/drawing/2014/main" id="{F16C7552-D38C-97EF-87D6-177A683F9C29}"/>
              </a:ext>
            </a:extLst>
          </p:cNvPr>
          <p:cNvSpPr/>
          <p:nvPr/>
        </p:nvSpPr>
        <p:spPr>
          <a:xfrm>
            <a:off x="6352674" y="3212741"/>
            <a:ext cx="1130969" cy="517358"/>
          </a:xfrm>
          <a:prstGeom prst="ellipse">
            <a:avLst/>
          </a:prstGeom>
          <a:noFill/>
          <a:ln w="57150">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
            <a:extLst>
              <a:ext uri="{FF2B5EF4-FFF2-40B4-BE49-F238E27FC236}">
                <a16:creationId xmlns:a16="http://schemas.microsoft.com/office/drawing/2014/main" id="{A4250F99-BD0C-5788-C0C1-6295051569E4}"/>
              </a:ext>
            </a:extLst>
          </p:cNvPr>
          <p:cNvSpPr>
            <a:spLocks noChangeArrowheads="1"/>
          </p:cNvSpPr>
          <p:nvPr/>
        </p:nvSpPr>
        <p:spPr bwMode="auto">
          <a:xfrm>
            <a:off x="9013020" y="-17386386"/>
            <a:ext cx="286581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0" name="Rectangle 4">
            <a:extLst>
              <a:ext uri="{FF2B5EF4-FFF2-40B4-BE49-F238E27FC236}">
                <a16:creationId xmlns:a16="http://schemas.microsoft.com/office/drawing/2014/main" id="{4ABBCE63-7B96-D7C7-FBB9-462F6CCDCDE1}"/>
              </a:ext>
            </a:extLst>
          </p:cNvPr>
          <p:cNvSpPr>
            <a:spLocks noChangeArrowheads="1"/>
          </p:cNvSpPr>
          <p:nvPr/>
        </p:nvSpPr>
        <p:spPr bwMode="auto">
          <a:xfrm>
            <a:off x="-165468" y="-7074568"/>
            <a:ext cx="796800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pSp>
        <p:nvGrpSpPr>
          <p:cNvPr id="31" name="Group 30">
            <a:extLst>
              <a:ext uri="{FF2B5EF4-FFF2-40B4-BE49-F238E27FC236}">
                <a16:creationId xmlns:a16="http://schemas.microsoft.com/office/drawing/2014/main" id="{218A9A4D-595E-EFA2-C74A-B9DF67296371}"/>
              </a:ext>
            </a:extLst>
          </p:cNvPr>
          <p:cNvGrpSpPr/>
          <p:nvPr/>
        </p:nvGrpSpPr>
        <p:grpSpPr>
          <a:xfrm>
            <a:off x="5722492" y="33954"/>
            <a:ext cx="3290528" cy="6485021"/>
            <a:chOff x="7897404" y="372979"/>
            <a:chExt cx="3290528" cy="6485021"/>
          </a:xfrm>
        </p:grpSpPr>
        <p:pic>
          <p:nvPicPr>
            <p:cNvPr id="28" name="Picture 27">
              <a:extLst>
                <a:ext uri="{FF2B5EF4-FFF2-40B4-BE49-F238E27FC236}">
                  <a16:creationId xmlns:a16="http://schemas.microsoft.com/office/drawing/2014/main" id="{91DE779A-50A0-6DE7-0E2F-734E9F0C1CB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2167" b="86667" l="32667" r="67667">
                          <a14:foregroundMark x1="41333" y1="12167" x2="41333" y2="12167"/>
                          <a14:foregroundMark x1="38833" y1="12167" x2="43333" y2="12167"/>
                          <a14:foregroundMark x1="45167" y1="12333" x2="62500" y2="13000"/>
                          <a14:foregroundMark x1="51667" y1="13000" x2="44833" y2="13000"/>
                          <a14:foregroundMark x1="34667" y1="13333" x2="32833" y2="16667"/>
                          <a14:foregroundMark x1="67167" y1="17167" x2="67500" y2="21000"/>
                          <a14:foregroundMark x1="67500" y1="24167" x2="67500" y2="29167"/>
                          <a14:foregroundMark x1="67167" y1="32000" x2="67333" y2="34167"/>
                          <a14:foregroundMark x1="67667" y1="31667" x2="66667" y2="19333"/>
                          <a14:foregroundMark x1="32500" y1="83333" x2="44833" y2="86667"/>
                          <a14:foregroundMark x1="44833" y1="86667" x2="65500" y2="85333"/>
                        </a14:backgroundRemoval>
                      </a14:imgEffect>
                    </a14:imgLayer>
                  </a14:imgProps>
                </a:ext>
              </a:extLst>
            </a:blip>
            <a:srcRect l="29599" t="9107" r="29132" b="8718"/>
            <a:stretch/>
          </p:blipFill>
          <p:spPr>
            <a:xfrm>
              <a:off x="7897404" y="372979"/>
              <a:ext cx="3290528" cy="6485021"/>
            </a:xfrm>
            <a:prstGeom prst="rect">
              <a:avLst/>
            </a:prstGeom>
          </p:spPr>
        </p:pic>
        <p:pic>
          <p:nvPicPr>
            <p:cNvPr id="2051" name="751F216B-A779-47BE-A0D5-06FC3C1C47A3" descr="IMG_7419.PNG">
              <a:extLst>
                <a:ext uri="{FF2B5EF4-FFF2-40B4-BE49-F238E27FC236}">
                  <a16:creationId xmlns:a16="http://schemas.microsoft.com/office/drawing/2014/main" id="{25EF26C0-97B5-70F4-69F7-F49D357FC684}"/>
                </a:ext>
              </a:extLst>
            </p:cNvPr>
            <p:cNvPicPr>
              <a:picLocks noChangeAspect="1" noChangeArrowheads="1"/>
            </p:cNvPicPr>
            <p:nvPr/>
          </p:nvPicPr>
          <p:blipFill rotWithShape="1">
            <a:blip r:embed="rId11" r:link="rId12">
              <a:extLst>
                <a:ext uri="{28A0092B-C50C-407E-A947-70E740481C1C}">
                  <a14:useLocalDpi xmlns:a14="http://schemas.microsoft.com/office/drawing/2010/main" val="0"/>
                </a:ext>
              </a:extLst>
            </a:blip>
            <a:srcRect t="4507" b="5722"/>
            <a:stretch>
              <a:fillRect/>
            </a:stretch>
          </p:blipFill>
          <p:spPr bwMode="auto">
            <a:xfrm>
              <a:off x="8203979" y="1012499"/>
              <a:ext cx="2624942" cy="50995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4E643FD3-CFD2-CBBE-856D-915F736B25DD}"/>
              </a:ext>
            </a:extLst>
          </p:cNvPr>
          <p:cNvGrpSpPr/>
          <p:nvPr/>
        </p:nvGrpSpPr>
        <p:grpSpPr>
          <a:xfrm>
            <a:off x="6027313" y="1650169"/>
            <a:ext cx="2668207" cy="3908420"/>
            <a:chOff x="6027313" y="1650169"/>
            <a:chExt cx="2668207" cy="3908420"/>
          </a:xfrm>
        </p:grpSpPr>
        <p:sp>
          <p:nvSpPr>
            <p:cNvPr id="33" name="Rectangle 32">
              <a:extLst>
                <a:ext uri="{FF2B5EF4-FFF2-40B4-BE49-F238E27FC236}">
                  <a16:creationId xmlns:a16="http://schemas.microsoft.com/office/drawing/2014/main" id="{B8ED8BEB-9E77-8E18-C2BB-718B0F2AAFB5}"/>
                </a:ext>
              </a:extLst>
            </p:cNvPr>
            <p:cNvSpPr/>
            <p:nvPr/>
          </p:nvSpPr>
          <p:spPr>
            <a:xfrm>
              <a:off x="6027313" y="1650169"/>
              <a:ext cx="2632663" cy="3908420"/>
            </a:xfrm>
            <a:prstGeom prst="rect">
              <a:avLst/>
            </a:prstGeom>
            <a:solidFill>
              <a:schemeClr val="bg1">
                <a:lumMod val="65000"/>
                <a:alpha val="6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9" name="914EE2B0-2558-4443-B804-72FBCC42189C" descr="IMG_7418.PNG">
              <a:extLst>
                <a:ext uri="{FF2B5EF4-FFF2-40B4-BE49-F238E27FC236}">
                  <a16:creationId xmlns:a16="http://schemas.microsoft.com/office/drawing/2014/main" id="{2C4273EA-07FA-C6A2-D054-D6DE4E5E58AB}"/>
                </a:ext>
              </a:extLst>
            </p:cNvPr>
            <p:cNvPicPr>
              <a:picLocks noChangeAspect="1" noChangeArrowheads="1"/>
            </p:cNvPicPr>
            <p:nvPr/>
          </p:nvPicPr>
          <p:blipFill rotWithShape="1">
            <a:blip r:embed="rId13" r:link="rId14">
              <a:extLst>
                <a:ext uri="{28A0092B-C50C-407E-A947-70E740481C1C}">
                  <a14:useLocalDpi xmlns:a14="http://schemas.microsoft.com/office/drawing/2010/main" val="0"/>
                </a:ext>
              </a:extLst>
            </a:blip>
            <a:srcRect l="1563" t="27665" r="-1563" b="26278"/>
            <a:stretch>
              <a:fillRect/>
            </a:stretch>
          </p:blipFill>
          <p:spPr bwMode="auto">
            <a:xfrm>
              <a:off x="6039992" y="1942590"/>
              <a:ext cx="2655528" cy="26468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8550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4FA8-5860-E21D-2FFD-D0A5936C9EA5}"/>
              </a:ext>
            </a:extLst>
          </p:cNvPr>
          <p:cNvSpPr>
            <a:spLocks noGrp="1"/>
          </p:cNvSpPr>
          <p:nvPr>
            <p:ph type="title"/>
          </p:nvPr>
        </p:nvSpPr>
        <p:spPr/>
        <p:txBody>
          <a:bodyPr/>
          <a:lstStyle/>
          <a:p>
            <a:r>
              <a:rPr lang="en-GB"/>
              <a:t>Next steps</a:t>
            </a:r>
          </a:p>
        </p:txBody>
      </p:sp>
      <p:sp>
        <p:nvSpPr>
          <p:cNvPr id="8" name="Content Placeholder 2">
            <a:extLst>
              <a:ext uri="{FF2B5EF4-FFF2-40B4-BE49-F238E27FC236}">
                <a16:creationId xmlns:a16="http://schemas.microsoft.com/office/drawing/2014/main" id="{6E049A4A-AF28-A38A-BBFB-4AFBA261F003}"/>
              </a:ext>
            </a:extLst>
          </p:cNvPr>
          <p:cNvSpPr>
            <a:spLocks noGrp="1"/>
          </p:cNvSpPr>
          <p:nvPr>
            <p:ph idx="1"/>
          </p:nvPr>
        </p:nvSpPr>
        <p:spPr>
          <a:xfrm>
            <a:off x="350874" y="2180044"/>
            <a:ext cx="8756912" cy="4580352"/>
          </a:xfrm>
        </p:spPr>
        <p:txBody>
          <a:bodyPr vert="horz" lIns="91440" tIns="45720" rIns="91440" bIns="45720" rtlCol="0" anchor="t">
            <a:normAutofit/>
          </a:bodyPr>
          <a:lstStyle/>
          <a:p>
            <a:r>
              <a:rPr lang="en-GB" sz="2000" b="0">
                <a:solidFill>
                  <a:srgbClr val="000000"/>
                </a:solidFill>
                <a:latin typeface="Century Gothic"/>
              </a:rPr>
              <a:t>We have a final version of the website ready for trialling…</a:t>
            </a:r>
          </a:p>
        </p:txBody>
      </p:sp>
      <p:grpSp>
        <p:nvGrpSpPr>
          <p:cNvPr id="18" name="Group 17">
            <a:extLst>
              <a:ext uri="{FF2B5EF4-FFF2-40B4-BE49-F238E27FC236}">
                <a16:creationId xmlns:a16="http://schemas.microsoft.com/office/drawing/2014/main" id="{35B24187-F7A4-DA38-63BD-F8AACC50D172}"/>
              </a:ext>
            </a:extLst>
          </p:cNvPr>
          <p:cNvGrpSpPr/>
          <p:nvPr/>
        </p:nvGrpSpPr>
        <p:grpSpPr>
          <a:xfrm>
            <a:off x="1736054" y="3153788"/>
            <a:ext cx="8504159" cy="2832436"/>
            <a:chOff x="1120419" y="3543087"/>
            <a:chExt cx="8504159" cy="2832436"/>
          </a:xfrm>
        </p:grpSpPr>
        <p:grpSp>
          <p:nvGrpSpPr>
            <p:cNvPr id="7" name="Group 6">
              <a:extLst>
                <a:ext uri="{FF2B5EF4-FFF2-40B4-BE49-F238E27FC236}">
                  <a16:creationId xmlns:a16="http://schemas.microsoft.com/office/drawing/2014/main" id="{30784911-D489-8F1D-E162-A9AF244D50FA}"/>
                </a:ext>
              </a:extLst>
            </p:cNvPr>
            <p:cNvGrpSpPr/>
            <p:nvPr/>
          </p:nvGrpSpPr>
          <p:grpSpPr>
            <a:xfrm>
              <a:off x="1120419" y="4792068"/>
              <a:ext cx="8504159" cy="1583455"/>
              <a:chOff x="504039" y="2300482"/>
              <a:chExt cx="10179624" cy="1939696"/>
            </a:xfrm>
          </p:grpSpPr>
          <p:sp>
            <p:nvSpPr>
              <p:cNvPr id="4" name="Hexagon 3">
                <a:extLst>
                  <a:ext uri="{FF2B5EF4-FFF2-40B4-BE49-F238E27FC236}">
                    <a16:creationId xmlns:a16="http://schemas.microsoft.com/office/drawing/2014/main" id="{DF4D7A10-5674-E29D-CCE5-D832001CBF3C}"/>
                  </a:ext>
                </a:extLst>
              </p:cNvPr>
              <p:cNvSpPr/>
              <p:nvPr/>
            </p:nvSpPr>
            <p:spPr>
              <a:xfrm>
                <a:off x="4499717" y="2300482"/>
                <a:ext cx="2188268" cy="1939696"/>
              </a:xfrm>
              <a:prstGeom prst="hexagon">
                <a:avLst/>
              </a:prstGeom>
              <a:solidFill>
                <a:srgbClr val="1D1E3F"/>
              </a:solidFill>
              <a:ln>
                <a:solidFill>
                  <a:srgbClr val="1D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Century Gothic" panose="020B0502020202020204" pitchFamily="34" charset="0"/>
                  </a:rPr>
                  <a:t>Pilot trial</a:t>
                </a:r>
              </a:p>
            </p:txBody>
          </p:sp>
          <p:sp>
            <p:nvSpPr>
              <p:cNvPr id="9" name="Hexagon 8">
                <a:extLst>
                  <a:ext uri="{FF2B5EF4-FFF2-40B4-BE49-F238E27FC236}">
                    <a16:creationId xmlns:a16="http://schemas.microsoft.com/office/drawing/2014/main" id="{44A31AAB-F093-826A-A93A-300F18752FDF}"/>
                  </a:ext>
                </a:extLst>
              </p:cNvPr>
              <p:cNvSpPr/>
              <p:nvPr/>
            </p:nvSpPr>
            <p:spPr>
              <a:xfrm>
                <a:off x="8495395" y="2300482"/>
                <a:ext cx="2188268" cy="1939696"/>
              </a:xfrm>
              <a:prstGeom prst="hexagon">
                <a:avLst/>
              </a:prstGeom>
              <a:solidFill>
                <a:srgbClr val="1D1E3F"/>
              </a:solidFill>
              <a:ln>
                <a:solidFill>
                  <a:srgbClr val="1D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Century Gothic" panose="020B0502020202020204" pitchFamily="34" charset="0"/>
                  </a:rPr>
                  <a:t>Main trial</a:t>
                </a:r>
              </a:p>
            </p:txBody>
          </p:sp>
          <p:sp>
            <p:nvSpPr>
              <p:cNvPr id="10" name="Hexagon 9">
                <a:extLst>
                  <a:ext uri="{FF2B5EF4-FFF2-40B4-BE49-F238E27FC236}">
                    <a16:creationId xmlns:a16="http://schemas.microsoft.com/office/drawing/2014/main" id="{44F85218-26BA-B61E-8B0B-7AFA2F7FFBC7}"/>
                  </a:ext>
                </a:extLst>
              </p:cNvPr>
              <p:cNvSpPr/>
              <p:nvPr/>
            </p:nvSpPr>
            <p:spPr>
              <a:xfrm>
                <a:off x="504039" y="2300482"/>
                <a:ext cx="2188268" cy="1939696"/>
              </a:xfrm>
              <a:prstGeom prst="hexagon">
                <a:avLst/>
              </a:prstGeom>
              <a:solidFill>
                <a:srgbClr val="E94E1B"/>
              </a:solidFill>
              <a:ln>
                <a:solidFill>
                  <a:srgbClr val="E94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Century Gothic" panose="020B0502020202020204" pitchFamily="34" charset="0"/>
                  </a:rPr>
                  <a:t>Feasibility trial</a:t>
                </a:r>
              </a:p>
            </p:txBody>
          </p:sp>
          <p:sp>
            <p:nvSpPr>
              <p:cNvPr id="3" name="Arrow: Right 2">
                <a:extLst>
                  <a:ext uri="{FF2B5EF4-FFF2-40B4-BE49-F238E27FC236}">
                    <a16:creationId xmlns:a16="http://schemas.microsoft.com/office/drawing/2014/main" id="{D0F0B3D2-624F-AA56-ABFD-062CDDF441C9}"/>
                  </a:ext>
                </a:extLst>
              </p:cNvPr>
              <p:cNvSpPr/>
              <p:nvPr/>
            </p:nvSpPr>
            <p:spPr>
              <a:xfrm>
                <a:off x="2930387" y="3009930"/>
                <a:ext cx="1348509" cy="520800"/>
              </a:xfrm>
              <a:prstGeom prst="rightArrow">
                <a:avLst/>
              </a:prstGeom>
              <a:solidFill>
                <a:srgbClr val="1D1E3F"/>
              </a:solidFill>
              <a:ln>
                <a:solidFill>
                  <a:srgbClr val="1D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Arrow: Right 5">
                <a:extLst>
                  <a:ext uri="{FF2B5EF4-FFF2-40B4-BE49-F238E27FC236}">
                    <a16:creationId xmlns:a16="http://schemas.microsoft.com/office/drawing/2014/main" id="{E9612896-1F66-6167-EBA0-642A40CC227A}"/>
                  </a:ext>
                </a:extLst>
              </p:cNvPr>
              <p:cNvSpPr/>
              <p:nvPr/>
            </p:nvSpPr>
            <p:spPr>
              <a:xfrm>
                <a:off x="6917435" y="3009930"/>
                <a:ext cx="1348509" cy="520800"/>
              </a:xfrm>
              <a:prstGeom prst="rightArrow">
                <a:avLst/>
              </a:prstGeom>
              <a:solidFill>
                <a:srgbClr val="1D1E3F"/>
              </a:solidFill>
              <a:ln>
                <a:solidFill>
                  <a:srgbClr val="1D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rPr>
                  <a:t>run into</a:t>
                </a:r>
              </a:p>
            </p:txBody>
          </p:sp>
        </p:grpSp>
        <p:sp>
          <p:nvSpPr>
            <p:cNvPr id="16" name="Hexagon 15">
              <a:extLst>
                <a:ext uri="{FF2B5EF4-FFF2-40B4-BE49-F238E27FC236}">
                  <a16:creationId xmlns:a16="http://schemas.microsoft.com/office/drawing/2014/main" id="{8AB9355B-0D7A-F324-97F4-7E4AE523CA72}"/>
                </a:ext>
              </a:extLst>
            </p:cNvPr>
            <p:cNvSpPr/>
            <p:nvPr/>
          </p:nvSpPr>
          <p:spPr>
            <a:xfrm>
              <a:off x="6127463" y="3613625"/>
              <a:ext cx="1828101" cy="1583455"/>
            </a:xfrm>
            <a:prstGeom prst="hexagon">
              <a:avLst/>
            </a:prstGeom>
            <a:solidFill>
              <a:srgbClr val="12A19A"/>
            </a:solidFill>
            <a:ln>
              <a:solidFill>
                <a:srgbClr val="12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Century Gothic" panose="020B0502020202020204" pitchFamily="34" charset="0"/>
                </a:rPr>
                <a:t>Nested process evaluation</a:t>
              </a:r>
            </a:p>
          </p:txBody>
        </p:sp>
        <p:sp>
          <p:nvSpPr>
            <p:cNvPr id="17" name="Hexagon 16">
              <a:extLst>
                <a:ext uri="{FF2B5EF4-FFF2-40B4-BE49-F238E27FC236}">
                  <a16:creationId xmlns:a16="http://schemas.microsoft.com/office/drawing/2014/main" id="{7CF50D99-AD2E-F6EF-8847-3A5C5708875F}"/>
                </a:ext>
              </a:extLst>
            </p:cNvPr>
            <p:cNvSpPr/>
            <p:nvPr/>
          </p:nvSpPr>
          <p:spPr>
            <a:xfrm>
              <a:off x="2789434" y="3543087"/>
              <a:ext cx="1828101" cy="1583455"/>
            </a:xfrm>
            <a:prstGeom prst="hexagon">
              <a:avLst/>
            </a:prstGeom>
            <a:solidFill>
              <a:srgbClr val="12A19A"/>
            </a:solidFill>
            <a:ln>
              <a:solidFill>
                <a:srgbClr val="12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Century Gothic" panose="020B0502020202020204" pitchFamily="34" charset="0"/>
                </a:rPr>
                <a:t>Nested process evaluation</a:t>
              </a:r>
            </a:p>
          </p:txBody>
        </p:sp>
      </p:grpSp>
    </p:spTree>
    <p:extLst>
      <p:ext uri="{BB962C8B-B14F-4D97-AF65-F5344CB8AC3E}">
        <p14:creationId xmlns:p14="http://schemas.microsoft.com/office/powerpoint/2010/main" val="418394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3352BF-995A-D130-240E-80CBA3D7A5DB}"/>
              </a:ext>
            </a:extLst>
          </p:cNvPr>
          <p:cNvSpPr/>
          <p:nvPr/>
        </p:nvSpPr>
        <p:spPr>
          <a:xfrm>
            <a:off x="0" y="0"/>
            <a:ext cx="12192000" cy="2805344"/>
          </a:xfrm>
          <a:prstGeom prst="rect">
            <a:avLst/>
          </a:prstGeom>
          <a:solidFill>
            <a:srgbClr val="1D1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94B16F1-8E11-49BC-B98F-95C16DA4C3C0}"/>
              </a:ext>
            </a:extLst>
          </p:cNvPr>
          <p:cNvPicPr>
            <a:picLocks noChangeAspect="1"/>
          </p:cNvPicPr>
          <p:nvPr/>
        </p:nvPicPr>
        <p:blipFill>
          <a:blip r:embed="rId3"/>
          <a:stretch>
            <a:fillRect/>
          </a:stretch>
        </p:blipFill>
        <p:spPr>
          <a:xfrm>
            <a:off x="277973" y="305481"/>
            <a:ext cx="1688374" cy="724807"/>
          </a:xfrm>
          <a:prstGeom prst="rect">
            <a:avLst/>
          </a:prstGeom>
        </p:spPr>
      </p:pic>
      <p:pic>
        <p:nvPicPr>
          <p:cNvPr id="2052" name="Picture 4">
            <a:extLst>
              <a:ext uri="{FF2B5EF4-FFF2-40B4-BE49-F238E27FC236}">
                <a16:creationId xmlns:a16="http://schemas.microsoft.com/office/drawing/2014/main" id="{CEE4E514-1972-4AE9-91F1-733F0BE6F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8980" y="6230295"/>
            <a:ext cx="2918691" cy="5221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C345304-48F9-1283-4538-C76E15AA879B}"/>
              </a:ext>
            </a:extLst>
          </p:cNvPr>
          <p:cNvSpPr txBox="1">
            <a:spLocks/>
          </p:cNvSpPr>
          <p:nvPr/>
        </p:nvSpPr>
        <p:spPr>
          <a:xfrm>
            <a:off x="0" y="819628"/>
            <a:ext cx="12321311" cy="1819961"/>
          </a:xfrm>
          <a:prstGeom prst="rect">
            <a:avLst/>
          </a:prstGeom>
          <a:no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1000"/>
              </a:spcBef>
              <a:defRPr/>
            </a:pPr>
            <a:r>
              <a:rPr lang="en-GB" b="1">
                <a:solidFill>
                  <a:schemeClr val="bg1"/>
                </a:solidFill>
                <a:latin typeface="Century Gothic" panose="020B0502020202020204" pitchFamily="34" charset="0"/>
                <a:ea typeface="Verdana" panose="020B0604030504040204" pitchFamily="34" charset="0"/>
              </a:rPr>
              <a:t>Questions/Discussion</a:t>
            </a:r>
            <a:endParaRPr lang="en-GB" sz="2800" b="1"/>
          </a:p>
        </p:txBody>
      </p:sp>
      <p:sp>
        <p:nvSpPr>
          <p:cNvPr id="8" name="Rectangle 7">
            <a:extLst>
              <a:ext uri="{FF2B5EF4-FFF2-40B4-BE49-F238E27FC236}">
                <a16:creationId xmlns:a16="http://schemas.microsoft.com/office/drawing/2014/main" id="{0596D462-9624-4C78-A198-FC1CEF98C152}"/>
              </a:ext>
            </a:extLst>
          </p:cNvPr>
          <p:cNvSpPr/>
          <p:nvPr/>
        </p:nvSpPr>
        <p:spPr>
          <a:xfrm>
            <a:off x="152400" y="152401"/>
            <a:ext cx="2193636" cy="1119808"/>
          </a:xfrm>
          <a:prstGeom prst="rect">
            <a:avLst/>
          </a:prstGeom>
          <a:solidFill>
            <a:srgbClr val="1D1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10;&#10;Description automatically generated">
            <a:extLst>
              <a:ext uri="{FF2B5EF4-FFF2-40B4-BE49-F238E27FC236}">
                <a16:creationId xmlns:a16="http://schemas.microsoft.com/office/drawing/2014/main" id="{C4011786-6BDB-494A-9F7B-40BB1AE15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9884" y="105533"/>
            <a:ext cx="2154135" cy="924755"/>
          </a:xfrm>
          <a:prstGeom prst="rect">
            <a:avLst/>
          </a:prstGeom>
        </p:spPr>
      </p:pic>
      <p:sp>
        <p:nvSpPr>
          <p:cNvPr id="10" name="TextBox 9">
            <a:extLst>
              <a:ext uri="{FF2B5EF4-FFF2-40B4-BE49-F238E27FC236}">
                <a16:creationId xmlns:a16="http://schemas.microsoft.com/office/drawing/2014/main" id="{4B6FD397-7D98-8EC8-53CC-39FF885F2674}"/>
              </a:ext>
            </a:extLst>
          </p:cNvPr>
          <p:cNvSpPr txBox="1"/>
          <p:nvPr/>
        </p:nvSpPr>
        <p:spPr>
          <a:xfrm>
            <a:off x="0" y="6229825"/>
            <a:ext cx="8302028" cy="600164"/>
          </a:xfrm>
          <a:prstGeom prst="rect">
            <a:avLst/>
          </a:prstGeom>
          <a:noFill/>
        </p:spPr>
        <p:txBody>
          <a:bodyPr wrap="square" lIns="91440" tIns="45720" rIns="91440" bIns="45720" rtlCol="0" anchor="t">
            <a:spAutoFit/>
          </a:bodyPr>
          <a:lstStyle/>
          <a:p>
            <a:r>
              <a:rPr lang="en-GB" sz="1100" b="0" i="0">
                <a:solidFill>
                  <a:srgbClr val="1D1E3F"/>
                </a:solidFill>
                <a:effectLst/>
                <a:latin typeface="Century Gothic"/>
              </a:rPr>
              <a:t>This project is funded by the National Institute for Health and Care Research (NIHR) under its Programme Grants for Applied Research programme (grant ref No NIHR202852). The views expressed are those of the author(s) and not necessarily those of the NIHR or the Department of Health and Social Care.</a:t>
            </a:r>
            <a:endParaRPr lang="en-GB" sz="1100">
              <a:solidFill>
                <a:srgbClr val="1D1E3F"/>
              </a:solidFill>
              <a:latin typeface="Century Gothic"/>
            </a:endParaRPr>
          </a:p>
        </p:txBody>
      </p:sp>
      <p:pic>
        <p:nvPicPr>
          <p:cNvPr id="13" name="Picture 12" descr="Graphical user interface, text&#10;&#10;Description automatically generated">
            <a:extLst>
              <a:ext uri="{FF2B5EF4-FFF2-40B4-BE49-F238E27FC236}">
                <a16:creationId xmlns:a16="http://schemas.microsoft.com/office/drawing/2014/main" id="{8925C7F1-1D80-7254-47ED-899290AA8D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692" y="-65256"/>
            <a:ext cx="3063707" cy="1266332"/>
          </a:xfrm>
          <a:prstGeom prst="rect">
            <a:avLst/>
          </a:prstGeom>
        </p:spPr>
      </p:pic>
      <p:sp>
        <p:nvSpPr>
          <p:cNvPr id="14" name="Rectangle 13">
            <a:extLst>
              <a:ext uri="{FF2B5EF4-FFF2-40B4-BE49-F238E27FC236}">
                <a16:creationId xmlns:a16="http://schemas.microsoft.com/office/drawing/2014/main" id="{89420944-E1D8-01CA-2176-B0F694B84A4A}"/>
              </a:ext>
            </a:extLst>
          </p:cNvPr>
          <p:cNvSpPr/>
          <p:nvPr/>
        </p:nvSpPr>
        <p:spPr>
          <a:xfrm>
            <a:off x="0" y="2739995"/>
            <a:ext cx="12192000" cy="213503"/>
          </a:xfrm>
          <a:prstGeom prst="rect">
            <a:avLst/>
          </a:prstGeom>
          <a:solidFill>
            <a:srgbClr val="12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E67EF6D7-23DB-9574-896B-4FEB6B4F8940}"/>
              </a:ext>
            </a:extLst>
          </p:cNvPr>
          <p:cNvSpPr/>
          <p:nvPr/>
        </p:nvSpPr>
        <p:spPr>
          <a:xfrm>
            <a:off x="3887012" y="3738825"/>
            <a:ext cx="4726202" cy="1409365"/>
          </a:xfrm>
          <a:prstGeom prst="roundRect">
            <a:avLst/>
          </a:prstGeom>
          <a:solidFill>
            <a:srgbClr val="12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ea typeface="+mn-lt"/>
              <a:cs typeface="+mn-lt"/>
            </a:endParaRPr>
          </a:p>
        </p:txBody>
      </p:sp>
      <p:sp>
        <p:nvSpPr>
          <p:cNvPr id="6" name="Content Placeholder 2">
            <a:extLst>
              <a:ext uri="{FF2B5EF4-FFF2-40B4-BE49-F238E27FC236}">
                <a16:creationId xmlns:a16="http://schemas.microsoft.com/office/drawing/2014/main" id="{6F3A6889-A03E-ECBF-81B2-C83CA969163F}"/>
              </a:ext>
            </a:extLst>
          </p:cNvPr>
          <p:cNvSpPr txBox="1">
            <a:spLocks/>
          </p:cNvSpPr>
          <p:nvPr/>
        </p:nvSpPr>
        <p:spPr>
          <a:xfrm>
            <a:off x="4428352" y="3786511"/>
            <a:ext cx="3643523" cy="11438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000" b="1">
              <a:solidFill>
                <a:schemeClr val="bg1"/>
              </a:solidFill>
              <a:latin typeface="Century Gothic" panose="020B0502020202020204" pitchFamily="34" charset="0"/>
            </a:endParaRPr>
          </a:p>
          <a:p>
            <a:r>
              <a:rPr lang="en-GB" sz="2000" b="1">
                <a:solidFill>
                  <a:schemeClr val="bg1"/>
                </a:solidFill>
                <a:latin typeface="Century Gothic" panose="020B0502020202020204" pitchFamily="34" charset="0"/>
              </a:rPr>
              <a:t>acnecare@soton.ac.uk</a:t>
            </a:r>
            <a:br>
              <a:rPr lang="en-GB" sz="2000" b="1">
                <a:solidFill>
                  <a:schemeClr val="bg1"/>
                </a:solidFill>
                <a:latin typeface="Century Gothic" panose="020B0502020202020204" pitchFamily="34" charset="0"/>
              </a:rPr>
            </a:br>
            <a:endParaRPr lang="en-GB" sz="2000" b="1">
              <a:solidFill>
                <a:schemeClr val="bg1"/>
              </a:solidFill>
              <a:latin typeface="Century Gothic" panose="020B0502020202020204" pitchFamily="34" charset="0"/>
            </a:endParaRPr>
          </a:p>
          <a:p>
            <a:r>
              <a:rPr lang="en-GB" sz="2000" b="1">
                <a:solidFill>
                  <a:schemeClr val="bg1"/>
                </a:solidFill>
                <a:latin typeface="Century Gothic" panose="020B0502020202020204" pitchFamily="34" charset="0"/>
              </a:rPr>
              <a:t>@AcneCareOnline</a:t>
            </a:r>
          </a:p>
          <a:p>
            <a:endParaRPr lang="en-GB" b="1">
              <a:solidFill>
                <a:srgbClr val="12A19A"/>
              </a:solidFill>
              <a:latin typeface="Century Gothic" panose="020B0502020202020204" pitchFamily="34" charset="0"/>
            </a:endParaRPr>
          </a:p>
          <a:p>
            <a:pPr lvl="1"/>
            <a:endParaRPr lang="en-GB" sz="1800">
              <a:solidFill>
                <a:srgbClr val="1D1E3F"/>
              </a:solidFill>
              <a:latin typeface="Century Gothic" panose="020B0502020202020204" pitchFamily="34" charset="0"/>
            </a:endParaRPr>
          </a:p>
        </p:txBody>
      </p:sp>
    </p:spTree>
    <p:extLst>
      <p:ext uri="{BB962C8B-B14F-4D97-AF65-F5344CB8AC3E}">
        <p14:creationId xmlns:p14="http://schemas.microsoft.com/office/powerpoint/2010/main" val="155969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DE69-B4A2-2FDD-64D8-BFEBB8B7328F}"/>
              </a:ext>
            </a:extLst>
          </p:cNvPr>
          <p:cNvSpPr>
            <a:spLocks noGrp="1"/>
          </p:cNvSpPr>
          <p:nvPr>
            <p:ph type="title"/>
          </p:nvPr>
        </p:nvSpPr>
        <p:spPr/>
        <p:txBody>
          <a:bodyPr/>
          <a:lstStyle/>
          <a:p>
            <a:r>
              <a:rPr lang="en-GB"/>
              <a:t>Overview</a:t>
            </a:r>
          </a:p>
        </p:txBody>
      </p:sp>
      <p:sp>
        <p:nvSpPr>
          <p:cNvPr id="3" name="Content Placeholder 2">
            <a:extLst>
              <a:ext uri="{FF2B5EF4-FFF2-40B4-BE49-F238E27FC236}">
                <a16:creationId xmlns:a16="http://schemas.microsoft.com/office/drawing/2014/main" id="{F7A735D8-805B-5226-586C-6FB03D5C9E47}"/>
              </a:ext>
            </a:extLst>
          </p:cNvPr>
          <p:cNvSpPr>
            <a:spLocks noGrp="1"/>
          </p:cNvSpPr>
          <p:nvPr>
            <p:ph idx="1"/>
          </p:nvPr>
        </p:nvSpPr>
        <p:spPr>
          <a:xfrm>
            <a:off x="838200" y="2141537"/>
            <a:ext cx="10515600" cy="4351338"/>
          </a:xfrm>
        </p:spPr>
        <p:txBody>
          <a:bodyPr/>
          <a:lstStyle/>
          <a:p>
            <a:r>
              <a:rPr lang="en-GB"/>
              <a:t>Using think-</a:t>
            </a:r>
            <a:r>
              <a:rPr lang="en-GB" err="1"/>
              <a:t>alouds</a:t>
            </a:r>
            <a:r>
              <a:rPr lang="en-GB"/>
              <a:t> to optimise Acne Care Online</a:t>
            </a:r>
          </a:p>
          <a:p>
            <a:pPr lvl="1"/>
            <a:r>
              <a:rPr lang="en-GB"/>
              <a:t>Where this sits within the overall project</a:t>
            </a:r>
          </a:p>
          <a:p>
            <a:pPr lvl="1"/>
            <a:r>
              <a:rPr lang="en-GB"/>
              <a:t>Background and aims of Acne Care Online</a:t>
            </a:r>
          </a:p>
          <a:p>
            <a:pPr lvl="1"/>
            <a:r>
              <a:rPr lang="en-GB"/>
              <a:t>Methods and sample</a:t>
            </a:r>
          </a:p>
          <a:p>
            <a:pPr lvl="1"/>
            <a:r>
              <a:rPr lang="en-GB"/>
              <a:t>Positive feedback</a:t>
            </a:r>
          </a:p>
          <a:p>
            <a:pPr lvl="1"/>
            <a:r>
              <a:rPr lang="en-GB"/>
              <a:t>Worked examples of changes</a:t>
            </a:r>
          </a:p>
          <a:p>
            <a:pPr lvl="1"/>
            <a:r>
              <a:rPr lang="en-GB"/>
              <a:t>Next steps</a:t>
            </a:r>
          </a:p>
          <a:p>
            <a:pPr lvl="1"/>
            <a:endParaRPr lang="en-GB"/>
          </a:p>
          <a:p>
            <a:pPr lvl="1"/>
            <a:endParaRPr lang="en-GB"/>
          </a:p>
          <a:p>
            <a:pPr lvl="1"/>
            <a:endParaRPr lang="en-GB"/>
          </a:p>
          <a:p>
            <a:endParaRPr lang="en-GB"/>
          </a:p>
        </p:txBody>
      </p:sp>
    </p:spTree>
    <p:extLst>
      <p:ext uri="{BB962C8B-B14F-4D97-AF65-F5344CB8AC3E}">
        <p14:creationId xmlns:p14="http://schemas.microsoft.com/office/powerpoint/2010/main" val="7557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54F3D-7F4F-F0E0-5501-9D61AC8A16D5}"/>
              </a:ext>
            </a:extLst>
          </p:cNvPr>
          <p:cNvSpPr>
            <a:spLocks noGrp="1"/>
          </p:cNvSpPr>
          <p:nvPr>
            <p:ph type="title"/>
          </p:nvPr>
        </p:nvSpPr>
        <p:spPr/>
        <p:txBody>
          <a:bodyPr/>
          <a:lstStyle/>
          <a:p>
            <a:r>
              <a:rPr lang="en-GB"/>
              <a:t>Phases of the study</a:t>
            </a:r>
          </a:p>
        </p:txBody>
      </p:sp>
      <p:sp>
        <p:nvSpPr>
          <p:cNvPr id="4" name="Content Placeholder 2">
            <a:extLst>
              <a:ext uri="{FF2B5EF4-FFF2-40B4-BE49-F238E27FC236}">
                <a16:creationId xmlns:a16="http://schemas.microsoft.com/office/drawing/2014/main" id="{7B2F1852-3654-E078-A2EA-C0BA6349C028}"/>
              </a:ext>
            </a:extLst>
          </p:cNvPr>
          <p:cNvSpPr txBox="1">
            <a:spLocks/>
          </p:cNvSpPr>
          <p:nvPr/>
        </p:nvSpPr>
        <p:spPr>
          <a:xfrm>
            <a:off x="1099590" y="2037535"/>
            <a:ext cx="10040802" cy="4455340"/>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D1E3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E3F"/>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E3F"/>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E3F"/>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E3F"/>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900"/>
              <a:t>Development of Acne Care Online </a:t>
            </a:r>
            <a:endParaRPr lang="en-GB" sz="2900">
              <a:solidFill>
                <a:schemeClr val="accent2"/>
              </a:solidFill>
            </a:endParaRPr>
          </a:p>
          <a:p>
            <a:r>
              <a:rPr lang="en-GB" sz="2900" b="0"/>
              <a:t>Phase 1a – qual. interviews with young people and parents/ carers</a:t>
            </a:r>
            <a:endParaRPr lang="en-GB" sz="2900" b="0">
              <a:solidFill>
                <a:srgbClr val="00B050"/>
              </a:solidFill>
            </a:endParaRPr>
          </a:p>
          <a:p>
            <a:r>
              <a:rPr lang="en-GB" sz="2900" b="0"/>
              <a:t>Phase 1b – qual. interviews with primary care prescribers and community pharmacists </a:t>
            </a:r>
            <a:endParaRPr lang="en-GB" sz="2900" b="0">
              <a:solidFill>
                <a:schemeClr val="accent2"/>
              </a:solidFill>
            </a:endParaRPr>
          </a:p>
          <a:p>
            <a:r>
              <a:rPr lang="en-GB" sz="2900" b="0">
                <a:latin typeface="Century Gothic"/>
              </a:rPr>
              <a:t>Phase 2 – qualitative optimisation</a:t>
            </a:r>
            <a:endParaRPr lang="en-GB" sz="2900" b="0"/>
          </a:p>
          <a:p>
            <a:pPr marL="0" indent="0">
              <a:buFont typeface="Arial" panose="020B0604020202020204" pitchFamily="34" charset="0"/>
              <a:buNone/>
            </a:pPr>
            <a:endParaRPr lang="en-GB" sz="2900"/>
          </a:p>
          <a:p>
            <a:pPr marL="0" indent="0">
              <a:buFont typeface="Arial" panose="020B0604020202020204" pitchFamily="34" charset="0"/>
              <a:buNone/>
            </a:pPr>
            <a:r>
              <a:rPr lang="en-GB" sz="2900"/>
              <a:t>Feasibility Trial </a:t>
            </a:r>
          </a:p>
          <a:p>
            <a:r>
              <a:rPr lang="en-GB" sz="2900" b="0"/>
              <a:t>Recruiting from primary care and community, social media and schools</a:t>
            </a:r>
          </a:p>
          <a:p>
            <a:r>
              <a:rPr lang="en-GB" sz="2900" b="0"/>
              <a:t>Participants randomised to Acne Care Online plus usual care OR usual care alone</a:t>
            </a:r>
          </a:p>
          <a:p>
            <a:r>
              <a:rPr lang="en-GB" sz="2900" b="0">
                <a:latin typeface="Century Gothic"/>
              </a:rPr>
              <a:t>12 week follow-up</a:t>
            </a:r>
          </a:p>
          <a:p>
            <a:r>
              <a:rPr lang="en-GB" sz="2900" b="0"/>
              <a:t>Target n = 60</a:t>
            </a:r>
          </a:p>
          <a:p>
            <a:pPr marL="0" indent="0">
              <a:buFont typeface="Arial" panose="020B0604020202020204" pitchFamily="34" charset="0"/>
              <a:buNone/>
            </a:pPr>
            <a:endParaRPr lang="en-GB" sz="2900"/>
          </a:p>
          <a:p>
            <a:pPr marL="0" indent="0">
              <a:buFont typeface="Arial" panose="020B0604020202020204" pitchFamily="34" charset="0"/>
              <a:buNone/>
            </a:pPr>
            <a:r>
              <a:rPr lang="en-GB" sz="2900"/>
              <a:t>Effectiveness trial </a:t>
            </a:r>
            <a:endParaRPr lang="en-GB" sz="2900">
              <a:solidFill>
                <a:srgbClr val="ED7C30"/>
              </a:solidFill>
            </a:endParaRPr>
          </a:p>
          <a:p>
            <a:r>
              <a:rPr lang="en-GB" sz="2900" b="0"/>
              <a:t>Recruiting from primary care and community, social media and schools</a:t>
            </a:r>
          </a:p>
          <a:p>
            <a:r>
              <a:rPr lang="en-GB" sz="2900" b="0"/>
              <a:t>Participants randomised to Acne Care Online plus usual care OR usual care alone</a:t>
            </a:r>
          </a:p>
          <a:p>
            <a:r>
              <a:rPr lang="en-GB" sz="2900" b="0">
                <a:latin typeface="Century Gothic"/>
              </a:rPr>
              <a:t>12 week (Primary outcome), 34, 36 and 52 week follow-up</a:t>
            </a:r>
          </a:p>
          <a:p>
            <a:r>
              <a:rPr lang="en-GB" sz="2900" b="0"/>
              <a:t>Target n = 588</a:t>
            </a:r>
          </a:p>
          <a:p>
            <a:pPr marL="0" indent="0">
              <a:buFont typeface="Arial" panose="020B0604020202020204" pitchFamily="34" charset="0"/>
              <a:buNone/>
            </a:pPr>
            <a:endParaRPr lang="en-GB">
              <a:solidFill>
                <a:srgbClr val="FF0000"/>
              </a:solidFill>
            </a:endParaRPr>
          </a:p>
        </p:txBody>
      </p:sp>
      <p:sp>
        <p:nvSpPr>
          <p:cNvPr id="5" name="Arrow: Down 4">
            <a:extLst>
              <a:ext uri="{FF2B5EF4-FFF2-40B4-BE49-F238E27FC236}">
                <a16:creationId xmlns:a16="http://schemas.microsoft.com/office/drawing/2014/main" id="{DEA573E2-A96D-28EB-835F-BEB11AFAFDB8}"/>
              </a:ext>
            </a:extLst>
          </p:cNvPr>
          <p:cNvSpPr/>
          <p:nvPr/>
        </p:nvSpPr>
        <p:spPr>
          <a:xfrm>
            <a:off x="351641" y="2239372"/>
            <a:ext cx="747949" cy="4165432"/>
          </a:xfrm>
          <a:prstGeom prst="downArrow">
            <a:avLst/>
          </a:prstGeom>
          <a:solidFill>
            <a:srgbClr val="12A19A"/>
          </a:solidFill>
          <a:ln>
            <a:solidFill>
              <a:srgbClr val="12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25477DF-9A4F-C0E3-AD4E-E5B2E07283C1}"/>
              </a:ext>
            </a:extLst>
          </p:cNvPr>
          <p:cNvGrpSpPr/>
          <p:nvPr/>
        </p:nvGrpSpPr>
        <p:grpSpPr>
          <a:xfrm rot="476878">
            <a:off x="10131545" y="2610862"/>
            <a:ext cx="1688320" cy="3136932"/>
            <a:chOff x="64655" y="2173184"/>
            <a:chExt cx="2400300" cy="4575277"/>
          </a:xfrm>
        </p:grpSpPr>
        <p:pic>
          <p:nvPicPr>
            <p:cNvPr id="7" name="Picture 12">
              <a:extLst>
                <a:ext uri="{FF2B5EF4-FFF2-40B4-BE49-F238E27FC236}">
                  <a16:creationId xmlns:a16="http://schemas.microsoft.com/office/drawing/2014/main" id="{FD72CD22-E9A9-D3B8-A3C1-90FE0A874C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7" b="1"/>
            <a:stretch/>
          </p:blipFill>
          <p:spPr bwMode="auto">
            <a:xfrm>
              <a:off x="64655" y="2173184"/>
              <a:ext cx="2400300" cy="45752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93C2E1E-779D-E996-37D6-D833DF313A98}"/>
                </a:ext>
              </a:extLst>
            </p:cNvPr>
            <p:cNvPicPr>
              <a:picLocks noChangeAspect="1"/>
            </p:cNvPicPr>
            <p:nvPr/>
          </p:nvPicPr>
          <p:blipFill>
            <a:blip r:embed="rId4"/>
            <a:stretch>
              <a:fillRect/>
            </a:stretch>
          </p:blipFill>
          <p:spPr>
            <a:xfrm>
              <a:off x="277973" y="2648570"/>
              <a:ext cx="1942713" cy="3523226"/>
            </a:xfrm>
            <a:prstGeom prst="rect">
              <a:avLst/>
            </a:prstGeom>
          </p:spPr>
        </p:pic>
      </p:grpSp>
      <p:sp>
        <p:nvSpPr>
          <p:cNvPr id="3" name="Oval 2">
            <a:extLst>
              <a:ext uri="{FF2B5EF4-FFF2-40B4-BE49-F238E27FC236}">
                <a16:creationId xmlns:a16="http://schemas.microsoft.com/office/drawing/2014/main" id="{F75793A8-47A5-DE5B-617A-A3019F3B8424}"/>
              </a:ext>
            </a:extLst>
          </p:cNvPr>
          <p:cNvSpPr/>
          <p:nvPr/>
        </p:nvSpPr>
        <p:spPr>
          <a:xfrm>
            <a:off x="920479" y="2725326"/>
            <a:ext cx="3614199" cy="460933"/>
          </a:xfrm>
          <a:prstGeom prst="ellipse">
            <a:avLst/>
          </a:prstGeom>
          <a:noFill/>
          <a:ln w="38100">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22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95E18-AC44-9D19-FD09-028CAAA75726}"/>
              </a:ext>
            </a:extLst>
          </p:cNvPr>
          <p:cNvSpPr>
            <a:spLocks noGrp="1"/>
          </p:cNvSpPr>
          <p:nvPr>
            <p:ph type="title"/>
          </p:nvPr>
        </p:nvSpPr>
        <p:spPr>
          <a:xfrm>
            <a:off x="801333" y="446154"/>
            <a:ext cx="10515600" cy="1325563"/>
          </a:xfrm>
        </p:spPr>
        <p:txBody>
          <a:bodyPr/>
          <a:lstStyle/>
          <a:p>
            <a:r>
              <a:rPr lang="en-GB"/>
              <a:t>Background and aims</a:t>
            </a:r>
          </a:p>
        </p:txBody>
      </p:sp>
      <p:grpSp>
        <p:nvGrpSpPr>
          <p:cNvPr id="59" name="Group 58">
            <a:extLst>
              <a:ext uri="{FF2B5EF4-FFF2-40B4-BE49-F238E27FC236}">
                <a16:creationId xmlns:a16="http://schemas.microsoft.com/office/drawing/2014/main" id="{AE03E55A-51DC-64B1-6338-F03343531476}"/>
              </a:ext>
            </a:extLst>
          </p:cNvPr>
          <p:cNvGrpSpPr/>
          <p:nvPr/>
        </p:nvGrpSpPr>
        <p:grpSpPr>
          <a:xfrm>
            <a:off x="7971211" y="1907233"/>
            <a:ext cx="3261674" cy="4225605"/>
            <a:chOff x="8092126" y="1861159"/>
            <a:chExt cx="3261674" cy="4225605"/>
          </a:xfrm>
        </p:grpSpPr>
        <p:sp>
          <p:nvSpPr>
            <p:cNvPr id="15" name="Rectangle: Rounded Corners 14">
              <a:extLst>
                <a:ext uri="{FF2B5EF4-FFF2-40B4-BE49-F238E27FC236}">
                  <a16:creationId xmlns:a16="http://schemas.microsoft.com/office/drawing/2014/main" id="{43B7F966-2E82-8499-D54A-D54A89789A9E}"/>
                </a:ext>
              </a:extLst>
            </p:cNvPr>
            <p:cNvSpPr/>
            <p:nvPr/>
          </p:nvSpPr>
          <p:spPr>
            <a:xfrm>
              <a:off x="8092126" y="1861159"/>
              <a:ext cx="3261674" cy="4225605"/>
            </a:xfrm>
            <a:prstGeom prst="roundRect">
              <a:avLst/>
            </a:prstGeom>
            <a:solidFill>
              <a:schemeClr val="bg1">
                <a:lumMod val="95000"/>
              </a:schemeClr>
            </a:solidFill>
            <a:ln w="76200">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4301EC1-E87D-A808-B817-4F41CE16CE97}"/>
                </a:ext>
              </a:extLst>
            </p:cNvPr>
            <p:cNvSpPr txBox="1"/>
            <p:nvPr/>
          </p:nvSpPr>
          <p:spPr>
            <a:xfrm>
              <a:off x="8411399" y="3732273"/>
              <a:ext cx="2623127" cy="2031325"/>
            </a:xfrm>
            <a:prstGeom prst="rect">
              <a:avLst/>
            </a:prstGeom>
            <a:noFill/>
          </p:spPr>
          <p:txBody>
            <a:bodyPr wrap="square" rtlCol="0">
              <a:spAutoFit/>
            </a:bodyPr>
            <a:lstStyle/>
            <a:p>
              <a:pPr algn="ctr"/>
              <a:r>
                <a:rPr lang="en-GB" sz="1800">
                  <a:latin typeface="Century Gothic" panose="020B0502020202020204" pitchFamily="34" charset="0"/>
                </a:rPr>
                <a:t>The aim of this study is to optimise the intervention through an iterative process of gaining user feedback.</a:t>
              </a:r>
            </a:p>
            <a:p>
              <a:pPr algn="ctr"/>
              <a:endParaRPr lang="en-GB"/>
            </a:p>
          </p:txBody>
        </p:sp>
        <p:pic>
          <p:nvPicPr>
            <p:cNvPr id="39" name="Picture 38">
              <a:extLst>
                <a:ext uri="{FF2B5EF4-FFF2-40B4-BE49-F238E27FC236}">
                  <a16:creationId xmlns:a16="http://schemas.microsoft.com/office/drawing/2014/main" id="{40D33EBF-FD51-6301-18BA-13B0E1C384E7}"/>
                </a:ext>
              </a:extLst>
            </p:cNvPr>
            <p:cNvPicPr>
              <a:picLocks noChangeAspect="1"/>
            </p:cNvPicPr>
            <p:nvPr/>
          </p:nvPicPr>
          <p:blipFill>
            <a:blip r:embed="rId3"/>
            <a:stretch>
              <a:fillRect/>
            </a:stretch>
          </p:blipFill>
          <p:spPr>
            <a:xfrm>
              <a:off x="8533730" y="1861159"/>
              <a:ext cx="1909560" cy="1687242"/>
            </a:xfrm>
            <a:prstGeom prst="rect">
              <a:avLst/>
            </a:prstGeom>
          </p:spPr>
        </p:pic>
      </p:grpSp>
      <p:grpSp>
        <p:nvGrpSpPr>
          <p:cNvPr id="58" name="Group 57">
            <a:extLst>
              <a:ext uri="{FF2B5EF4-FFF2-40B4-BE49-F238E27FC236}">
                <a16:creationId xmlns:a16="http://schemas.microsoft.com/office/drawing/2014/main" id="{A9C70BD5-3268-9B5F-4E88-F0F193F04636}"/>
              </a:ext>
            </a:extLst>
          </p:cNvPr>
          <p:cNvGrpSpPr/>
          <p:nvPr/>
        </p:nvGrpSpPr>
        <p:grpSpPr>
          <a:xfrm>
            <a:off x="4269743" y="1907233"/>
            <a:ext cx="3261674" cy="4225605"/>
            <a:chOff x="4269743" y="1907233"/>
            <a:chExt cx="3261674" cy="4225605"/>
          </a:xfrm>
        </p:grpSpPr>
        <p:sp>
          <p:nvSpPr>
            <p:cNvPr id="18" name="Rectangle: Rounded Corners 17">
              <a:extLst>
                <a:ext uri="{FF2B5EF4-FFF2-40B4-BE49-F238E27FC236}">
                  <a16:creationId xmlns:a16="http://schemas.microsoft.com/office/drawing/2014/main" id="{43DECE7D-59A9-B8BF-F18B-3FB6C2241A38}"/>
                </a:ext>
              </a:extLst>
            </p:cNvPr>
            <p:cNvSpPr/>
            <p:nvPr/>
          </p:nvSpPr>
          <p:spPr>
            <a:xfrm>
              <a:off x="4269743" y="1907233"/>
              <a:ext cx="3261674" cy="4225605"/>
            </a:xfrm>
            <a:prstGeom prst="roundRect">
              <a:avLst/>
            </a:prstGeom>
            <a:solidFill>
              <a:schemeClr val="bg1">
                <a:lumMod val="95000"/>
              </a:schemeClr>
            </a:solidFill>
            <a:ln w="76200">
              <a:solidFill>
                <a:srgbClr val="12A1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E6C7DED-59F3-0965-CA0A-F05C3FA4C670}"/>
                </a:ext>
              </a:extLst>
            </p:cNvPr>
            <p:cNvSpPr txBox="1"/>
            <p:nvPr/>
          </p:nvSpPr>
          <p:spPr>
            <a:xfrm>
              <a:off x="4551998" y="3639848"/>
              <a:ext cx="2623127" cy="2308324"/>
            </a:xfrm>
            <a:prstGeom prst="rect">
              <a:avLst/>
            </a:prstGeom>
            <a:noFill/>
          </p:spPr>
          <p:txBody>
            <a:bodyPr wrap="square" rtlCol="0">
              <a:spAutoFit/>
            </a:bodyPr>
            <a:lstStyle/>
            <a:p>
              <a:pPr algn="ctr"/>
              <a:r>
                <a:rPr lang="en-GB">
                  <a:latin typeface="Century Gothic" panose="020B0502020202020204" pitchFamily="34" charset="0"/>
                </a:rPr>
                <a:t>Acne Care Online is an online intervention with an embedded decision aid tool to aid help-seeking and  support acne self-management.</a:t>
              </a:r>
            </a:p>
            <a:p>
              <a:endParaRPr lang="en-GB"/>
            </a:p>
          </p:txBody>
        </p:sp>
        <p:pic>
          <p:nvPicPr>
            <p:cNvPr id="44" name="Picture 43">
              <a:extLst>
                <a:ext uri="{FF2B5EF4-FFF2-40B4-BE49-F238E27FC236}">
                  <a16:creationId xmlns:a16="http://schemas.microsoft.com/office/drawing/2014/main" id="{DFE427AC-4ED6-F43D-1850-F311CAB7C223}"/>
                </a:ext>
              </a:extLst>
            </p:cNvPr>
            <p:cNvPicPr>
              <a:picLocks noChangeAspect="1"/>
            </p:cNvPicPr>
            <p:nvPr/>
          </p:nvPicPr>
          <p:blipFill>
            <a:blip r:embed="rId4"/>
            <a:stretch>
              <a:fillRect/>
            </a:stretch>
          </p:blipFill>
          <p:spPr>
            <a:xfrm>
              <a:off x="5151890" y="2031838"/>
              <a:ext cx="1423344" cy="1423344"/>
            </a:xfrm>
            <a:prstGeom prst="rect">
              <a:avLst/>
            </a:prstGeom>
          </p:spPr>
        </p:pic>
      </p:grpSp>
      <p:grpSp>
        <p:nvGrpSpPr>
          <p:cNvPr id="57" name="Group 56">
            <a:extLst>
              <a:ext uri="{FF2B5EF4-FFF2-40B4-BE49-F238E27FC236}">
                <a16:creationId xmlns:a16="http://schemas.microsoft.com/office/drawing/2014/main" id="{5FBFC6C7-F1DD-34A9-5329-699D2BA7F8E7}"/>
              </a:ext>
            </a:extLst>
          </p:cNvPr>
          <p:cNvGrpSpPr/>
          <p:nvPr/>
        </p:nvGrpSpPr>
        <p:grpSpPr>
          <a:xfrm>
            <a:off x="568275" y="1865748"/>
            <a:ext cx="3261674" cy="4225605"/>
            <a:chOff x="568275" y="1865748"/>
            <a:chExt cx="3261674" cy="4225605"/>
          </a:xfrm>
        </p:grpSpPr>
        <p:sp>
          <p:nvSpPr>
            <p:cNvPr id="8" name="Rectangle: Rounded Corners 7">
              <a:extLst>
                <a:ext uri="{FF2B5EF4-FFF2-40B4-BE49-F238E27FC236}">
                  <a16:creationId xmlns:a16="http://schemas.microsoft.com/office/drawing/2014/main" id="{CA633FBB-1064-7314-E1EF-DCB5BF310CAB}"/>
                </a:ext>
              </a:extLst>
            </p:cNvPr>
            <p:cNvSpPr/>
            <p:nvPr/>
          </p:nvSpPr>
          <p:spPr>
            <a:xfrm>
              <a:off x="568275" y="1865748"/>
              <a:ext cx="3261674" cy="4225605"/>
            </a:xfrm>
            <a:prstGeom prst="roundRect">
              <a:avLst/>
            </a:prstGeom>
            <a:solidFill>
              <a:schemeClr val="bg1">
                <a:lumMod val="95000"/>
              </a:schemeClr>
            </a:solidFill>
            <a:ln w="76200">
              <a:solidFill>
                <a:srgbClr val="1D1E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AD888F0-A5D9-E93D-3CEF-7F83323624FB}"/>
                </a:ext>
              </a:extLst>
            </p:cNvPr>
            <p:cNvSpPr txBox="1"/>
            <p:nvPr/>
          </p:nvSpPr>
          <p:spPr>
            <a:xfrm>
              <a:off x="862084" y="3609070"/>
              <a:ext cx="2623127" cy="2031325"/>
            </a:xfrm>
            <a:prstGeom prst="rect">
              <a:avLst/>
            </a:prstGeom>
            <a:noFill/>
          </p:spPr>
          <p:txBody>
            <a:bodyPr wrap="square" rtlCol="0">
              <a:spAutoFit/>
            </a:bodyPr>
            <a:lstStyle/>
            <a:p>
              <a:pPr algn="ctr"/>
              <a:r>
                <a:rPr lang="en-GB">
                  <a:latin typeface="Century Gothic" panose="020B0502020202020204" pitchFamily="34" charset="0"/>
                </a:rPr>
                <a:t>Acne is common and has significant impact on quality of life. Topical treatments are effective but adherence is low.</a:t>
              </a:r>
            </a:p>
            <a:p>
              <a:endParaRPr lang="en-GB"/>
            </a:p>
          </p:txBody>
        </p:sp>
        <p:pic>
          <p:nvPicPr>
            <p:cNvPr id="56" name="Picture 55">
              <a:extLst>
                <a:ext uri="{FF2B5EF4-FFF2-40B4-BE49-F238E27FC236}">
                  <a16:creationId xmlns:a16="http://schemas.microsoft.com/office/drawing/2014/main" id="{6EB180AD-75EB-2483-88B4-B3CE742F983E}"/>
                </a:ext>
              </a:extLst>
            </p:cNvPr>
            <p:cNvPicPr>
              <a:picLocks noChangeAspect="1"/>
            </p:cNvPicPr>
            <p:nvPr/>
          </p:nvPicPr>
          <p:blipFill>
            <a:blip r:embed="rId5"/>
            <a:stretch>
              <a:fillRect/>
            </a:stretch>
          </p:blipFill>
          <p:spPr>
            <a:xfrm>
              <a:off x="1215672" y="1988658"/>
              <a:ext cx="1496434" cy="1432244"/>
            </a:xfrm>
            <a:prstGeom prst="rect">
              <a:avLst/>
            </a:prstGeom>
          </p:spPr>
        </p:pic>
      </p:grpSp>
    </p:spTree>
    <p:extLst>
      <p:ext uri="{BB962C8B-B14F-4D97-AF65-F5344CB8AC3E}">
        <p14:creationId xmlns:p14="http://schemas.microsoft.com/office/powerpoint/2010/main" val="42991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C0DAD1-D6DA-AA61-7922-CF15419581B1}"/>
              </a:ext>
            </a:extLst>
          </p:cNvPr>
          <p:cNvSpPr/>
          <p:nvPr/>
        </p:nvSpPr>
        <p:spPr>
          <a:xfrm>
            <a:off x="0" y="-53803"/>
            <a:ext cx="3261674" cy="6911803"/>
          </a:xfrm>
          <a:prstGeom prst="rect">
            <a:avLst/>
          </a:prstGeom>
          <a:solidFill>
            <a:srgbClr val="1D1E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BB1FB16-234D-1D99-E8BC-C54468BD1196}"/>
              </a:ext>
            </a:extLst>
          </p:cNvPr>
          <p:cNvSpPr/>
          <p:nvPr/>
        </p:nvSpPr>
        <p:spPr>
          <a:xfrm>
            <a:off x="3186260" y="0"/>
            <a:ext cx="150829" cy="6942841"/>
          </a:xfrm>
          <a:prstGeom prst="rect">
            <a:avLst/>
          </a:prstGeom>
          <a:solidFill>
            <a:srgbClr val="12A1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199F5C48-155B-D770-2610-C241AA531EBB}"/>
              </a:ext>
            </a:extLst>
          </p:cNvPr>
          <p:cNvGrpSpPr/>
          <p:nvPr/>
        </p:nvGrpSpPr>
        <p:grpSpPr>
          <a:xfrm>
            <a:off x="3847506" y="329910"/>
            <a:ext cx="8341446" cy="1894485"/>
            <a:chOff x="3847506" y="329910"/>
            <a:chExt cx="8341446" cy="1894485"/>
          </a:xfrm>
        </p:grpSpPr>
        <p:sp>
          <p:nvSpPr>
            <p:cNvPr id="4" name="Content Placeholder 2">
              <a:extLst>
                <a:ext uri="{FF2B5EF4-FFF2-40B4-BE49-F238E27FC236}">
                  <a16:creationId xmlns:a16="http://schemas.microsoft.com/office/drawing/2014/main" id="{11644362-2893-276C-2BC4-54A0FB805476}"/>
                </a:ext>
              </a:extLst>
            </p:cNvPr>
            <p:cNvSpPr txBox="1">
              <a:spLocks/>
            </p:cNvSpPr>
            <p:nvPr/>
          </p:nvSpPr>
          <p:spPr>
            <a:xfrm>
              <a:off x="5548007" y="329910"/>
              <a:ext cx="6640945" cy="172032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a:latin typeface="Century Gothic" panose="020B0502020202020204" pitchFamily="34" charset="0"/>
                  <a:ea typeface="Calibri" panose="020F0502020204030204" pitchFamily="34" charset="0"/>
                  <a:cs typeface="Arial" panose="020B0604020202020204" pitchFamily="34" charset="0"/>
                </a:rPr>
                <a:t>Recruitment methods:</a:t>
              </a:r>
            </a:p>
            <a:p>
              <a:pPr lvl="1"/>
              <a:r>
                <a:rPr lang="en-GB" sz="1800">
                  <a:latin typeface="Century Gothic"/>
                  <a:ea typeface="Calibri"/>
                  <a:cs typeface="Arial"/>
                </a:rPr>
                <a:t>Primary care mailout</a:t>
              </a:r>
            </a:p>
            <a:p>
              <a:pPr lvl="1"/>
              <a:r>
                <a:rPr lang="en-GB" sz="1800">
                  <a:latin typeface="Century Gothic" panose="020B0502020202020204" pitchFamily="34" charset="0"/>
                  <a:ea typeface="Calibri" panose="020F0502020204030204" pitchFamily="34" charset="0"/>
                  <a:cs typeface="Arial" panose="020B0604020202020204" pitchFamily="34" charset="0"/>
                </a:rPr>
                <a:t>Social media</a:t>
              </a:r>
            </a:p>
            <a:p>
              <a:pPr lvl="1"/>
              <a:r>
                <a:rPr lang="en-GB" sz="1800">
                  <a:latin typeface="Century Gothic" panose="020B0502020202020204" pitchFamily="34" charset="0"/>
                  <a:ea typeface="Calibri" panose="020F0502020204030204" pitchFamily="34" charset="0"/>
                  <a:cs typeface="Arial" panose="020B0604020202020204" pitchFamily="34" charset="0"/>
                </a:rPr>
                <a:t>Re-contacting earlier qualitative participants</a:t>
              </a:r>
              <a:endParaRPr lang="en-GB" sz="1800">
                <a:latin typeface="Century Gothic"/>
                <a:ea typeface="Calibri" panose="020F0502020204030204" pitchFamily="34" charset="0"/>
                <a:cs typeface="Arial"/>
              </a:endParaRPr>
            </a:p>
            <a:p>
              <a:pPr marL="457200" lvl="1" indent="0">
                <a:buNone/>
              </a:pPr>
              <a:endParaRPr lang="en-GB" sz="1800">
                <a:solidFill>
                  <a:srgbClr val="000000"/>
                </a:solidFill>
                <a:latin typeface="Calibri" panose="020F0502020204030204" pitchFamily="34" charset="0"/>
                <a:ea typeface="Calibri" panose="020F0502020204030204" pitchFamily="34" charset="0"/>
                <a:cs typeface="Calibri"/>
              </a:endParaRPr>
            </a:p>
            <a:p>
              <a:pPr lvl="1"/>
              <a:endParaRPr lang="en-GB" sz="1800">
                <a:solidFill>
                  <a:srgbClr val="000000"/>
                </a:solidFill>
                <a:latin typeface="Century Gothic" panose="020B0502020202020204" pitchFamily="34" charset="0"/>
                <a:ea typeface="Calibri" panose="020F0502020204030204" pitchFamily="34" charset="0"/>
                <a:cs typeface="Arial" panose="020B0604020202020204" pitchFamily="34" charset="0"/>
              </a:endParaRPr>
            </a:p>
            <a:p>
              <a:pPr lvl="1"/>
              <a:endParaRPr lang="en-GB" sz="2000">
                <a:solidFill>
                  <a:srgbClr val="000000"/>
                </a:solidFill>
                <a:latin typeface="Century Gothic" panose="020B0502020202020204" pitchFamily="34" charset="0"/>
                <a:ea typeface="Calibri" panose="020F0502020204030204" pitchFamily="34" charset="0"/>
                <a:cs typeface="Arial" panose="020B0604020202020204" pitchFamily="34" charset="0"/>
              </a:endParaRPr>
            </a:p>
            <a:p>
              <a:endParaRPr lang="en-GB" sz="2000">
                <a:solidFill>
                  <a:srgbClr val="E94E1B"/>
                </a:solidFill>
                <a:latin typeface="Century Gothic" panose="020B0502020202020204" pitchFamily="34" charset="0"/>
                <a:ea typeface="Calibri" panose="020F0502020204030204" pitchFamily="34" charset="0"/>
                <a:cs typeface="Arial" panose="020B0604020202020204" pitchFamily="34" charset="0"/>
              </a:endParaRPr>
            </a:p>
            <a:p>
              <a:pPr>
                <a:buFont typeface="Arial" panose="020B0604020202020204" pitchFamily="34" charset="0"/>
                <a:buChar char="•"/>
              </a:pPr>
              <a:endParaRPr lang="en-GB" sz="2000">
                <a:solidFill>
                  <a:srgbClr val="E94E1B"/>
                </a:solidFill>
                <a:latin typeface="Century Gothic" panose="020B0502020202020204" pitchFamily="34" charset="0"/>
              </a:endParaRPr>
            </a:p>
            <a:p>
              <a:endParaRPr lang="en-GB" sz="2000">
                <a:solidFill>
                  <a:srgbClr val="E94E1B"/>
                </a:solidFill>
                <a:latin typeface="Century Gothic" panose="020B0502020202020204" pitchFamily="34" charset="0"/>
              </a:endParaRPr>
            </a:p>
            <a:p>
              <a:endParaRPr lang="en-GB" sz="2000">
                <a:solidFill>
                  <a:srgbClr val="E94E1B"/>
                </a:solidFill>
                <a:latin typeface="Century Gothic" panose="020B0502020202020204" pitchFamily="34" charset="0"/>
              </a:endParaRPr>
            </a:p>
            <a:p>
              <a:pPr marL="457200" lvl="1" indent="0">
                <a:buNone/>
              </a:pPr>
              <a:endParaRPr lang="en-GB" sz="2000">
                <a:solidFill>
                  <a:srgbClr val="1D1E3F"/>
                </a:solidFill>
                <a:latin typeface="Century Gothic" panose="020B0502020202020204" pitchFamily="34" charset="0"/>
              </a:endParaRPr>
            </a:p>
          </p:txBody>
        </p:sp>
        <p:sp>
          <p:nvSpPr>
            <p:cNvPr id="5" name="Oval 4">
              <a:extLst>
                <a:ext uri="{FF2B5EF4-FFF2-40B4-BE49-F238E27FC236}">
                  <a16:creationId xmlns:a16="http://schemas.microsoft.com/office/drawing/2014/main" id="{D11646EC-5A3D-39A2-9D17-03987C99069F}"/>
                </a:ext>
              </a:extLst>
            </p:cNvPr>
            <p:cNvSpPr/>
            <p:nvPr/>
          </p:nvSpPr>
          <p:spPr>
            <a:xfrm>
              <a:off x="3847506" y="504141"/>
              <a:ext cx="1720254" cy="1720254"/>
            </a:xfrm>
            <a:prstGeom prst="ellipse">
              <a:avLst/>
            </a:prstGeom>
            <a:solidFill>
              <a:srgbClr val="1D1E3F"/>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onnections with solid fill">
              <a:extLst>
                <a:ext uri="{FF2B5EF4-FFF2-40B4-BE49-F238E27FC236}">
                  <a16:creationId xmlns:a16="http://schemas.microsoft.com/office/drawing/2014/main" id="{0EEC0339-CE22-F4DD-CA2D-86EEF44C80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3984" y="842763"/>
              <a:ext cx="1102243" cy="1102243"/>
            </a:xfrm>
            <a:prstGeom prst="rect">
              <a:avLst/>
            </a:prstGeom>
          </p:spPr>
        </p:pic>
      </p:grpSp>
      <p:grpSp>
        <p:nvGrpSpPr>
          <p:cNvPr id="17" name="Group 16">
            <a:extLst>
              <a:ext uri="{FF2B5EF4-FFF2-40B4-BE49-F238E27FC236}">
                <a16:creationId xmlns:a16="http://schemas.microsoft.com/office/drawing/2014/main" id="{9B083A38-141B-3BD1-5B66-D13B52A8F182}"/>
              </a:ext>
            </a:extLst>
          </p:cNvPr>
          <p:cNvGrpSpPr/>
          <p:nvPr/>
        </p:nvGrpSpPr>
        <p:grpSpPr>
          <a:xfrm>
            <a:off x="3935731" y="4505905"/>
            <a:ext cx="8103765" cy="1910461"/>
            <a:chOff x="3838853" y="2619006"/>
            <a:chExt cx="8103765" cy="1910461"/>
          </a:xfrm>
        </p:grpSpPr>
        <p:sp>
          <p:nvSpPr>
            <p:cNvPr id="7" name="Oval 6">
              <a:extLst>
                <a:ext uri="{FF2B5EF4-FFF2-40B4-BE49-F238E27FC236}">
                  <a16:creationId xmlns:a16="http://schemas.microsoft.com/office/drawing/2014/main" id="{9F64AE64-1258-3277-18F1-12B6083683DF}"/>
                </a:ext>
              </a:extLst>
            </p:cNvPr>
            <p:cNvSpPr/>
            <p:nvPr/>
          </p:nvSpPr>
          <p:spPr>
            <a:xfrm>
              <a:off x="3838853" y="2619006"/>
              <a:ext cx="1720254" cy="1720254"/>
            </a:xfrm>
            <a:prstGeom prst="ellipse">
              <a:avLst/>
            </a:prstGeom>
            <a:solidFill>
              <a:srgbClr val="E94E1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640B51D1-34BB-F8A0-DB5D-880491951CC9}"/>
                </a:ext>
              </a:extLst>
            </p:cNvPr>
            <p:cNvSpPr txBox="1">
              <a:spLocks/>
            </p:cNvSpPr>
            <p:nvPr/>
          </p:nvSpPr>
          <p:spPr>
            <a:xfrm>
              <a:off x="5794342" y="2677361"/>
              <a:ext cx="6148276" cy="1852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D1E3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E3F"/>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E3F"/>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E3F"/>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E3F"/>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rgbClr val="E94E1B"/>
                  </a:solidFill>
                  <a:ea typeface="Calibri" panose="020F0502020204030204" pitchFamily="34" charset="0"/>
                  <a:cs typeface="Arial" panose="020B0604020202020204" pitchFamily="34" charset="0"/>
                </a:rPr>
                <a:t>53 young people with acne interviewed. Purposive sampling by:</a:t>
              </a:r>
            </a:p>
            <a:p>
              <a:pPr lvl="1"/>
              <a:r>
                <a:rPr lang="en-GB" sz="1800">
                  <a:solidFill>
                    <a:srgbClr val="E94E1B"/>
                  </a:solidFill>
                  <a:ea typeface="Calibri" panose="020F0502020204030204" pitchFamily="34" charset="0"/>
                  <a:cs typeface="Arial" panose="020B0604020202020204" pitchFamily="34" charset="0"/>
                </a:rPr>
                <a:t>Sex</a:t>
              </a:r>
            </a:p>
            <a:p>
              <a:pPr lvl="1"/>
              <a:r>
                <a:rPr lang="en-GB" sz="1800">
                  <a:solidFill>
                    <a:srgbClr val="E94E1B"/>
                  </a:solidFill>
                  <a:ea typeface="Calibri" panose="020F0502020204030204" pitchFamily="34" charset="0"/>
                  <a:cs typeface="Arial" panose="020B0604020202020204" pitchFamily="34" charset="0"/>
                </a:rPr>
                <a:t>Age</a:t>
              </a:r>
            </a:p>
            <a:p>
              <a:pPr lvl="1"/>
              <a:r>
                <a:rPr lang="en-GB" sz="1800">
                  <a:solidFill>
                    <a:srgbClr val="E94E1B"/>
                  </a:solidFill>
                  <a:ea typeface="Calibri" panose="020F0502020204030204" pitchFamily="34" charset="0"/>
                  <a:cs typeface="Arial" panose="020B0604020202020204" pitchFamily="34" charset="0"/>
                </a:rPr>
                <a:t>Ethnicity</a:t>
              </a:r>
            </a:p>
            <a:p>
              <a:pPr lvl="1"/>
              <a:r>
                <a:rPr lang="en-GB" sz="1800">
                  <a:solidFill>
                    <a:srgbClr val="E94E1B"/>
                  </a:solidFill>
                  <a:ea typeface="Calibri" panose="020F0502020204030204" pitchFamily="34" charset="0"/>
                  <a:cs typeface="Arial" panose="020B0604020202020204" pitchFamily="34" charset="0"/>
                </a:rPr>
                <a:t>IMD</a:t>
              </a:r>
            </a:p>
            <a:p>
              <a:pPr lvl="1"/>
              <a:r>
                <a:rPr lang="en-GB" sz="1800">
                  <a:solidFill>
                    <a:srgbClr val="E94E1B"/>
                  </a:solidFill>
                  <a:ea typeface="Calibri" panose="020F0502020204030204" pitchFamily="34" charset="0"/>
                  <a:cs typeface="Arial" panose="020B0604020202020204" pitchFamily="34" charset="0"/>
                </a:rPr>
                <a:t>Length of time with acne</a:t>
              </a:r>
            </a:p>
            <a:p>
              <a:pPr marL="0" indent="0">
                <a:buNone/>
              </a:pPr>
              <a:endParaRPr lang="en-GB" sz="2000">
                <a:solidFill>
                  <a:srgbClr val="E94E1B"/>
                </a:solidFill>
                <a:ea typeface="Calibri" panose="020F0502020204030204" pitchFamily="34" charset="0"/>
                <a:cs typeface="Arial" panose="020B0604020202020204" pitchFamily="34" charset="0"/>
              </a:endParaRPr>
            </a:p>
            <a:p>
              <a:endParaRPr lang="en-GB" sz="2000">
                <a:solidFill>
                  <a:srgbClr val="E94E1B"/>
                </a:solidFill>
              </a:endParaRPr>
            </a:p>
            <a:p>
              <a:endParaRPr lang="en-GB" sz="2000">
                <a:solidFill>
                  <a:srgbClr val="E94E1B"/>
                </a:solidFill>
              </a:endParaRPr>
            </a:p>
            <a:p>
              <a:endParaRPr lang="en-GB" sz="2000">
                <a:solidFill>
                  <a:srgbClr val="E94E1B"/>
                </a:solidFill>
              </a:endParaRPr>
            </a:p>
            <a:p>
              <a:pPr marL="457200" lvl="1" indent="0">
                <a:buFont typeface="Arial" panose="020B0604020202020204" pitchFamily="34" charset="0"/>
                <a:buNone/>
              </a:pPr>
              <a:endParaRPr lang="en-GB" sz="2000"/>
            </a:p>
          </p:txBody>
        </p:sp>
      </p:grpSp>
      <p:grpSp>
        <p:nvGrpSpPr>
          <p:cNvPr id="18" name="Group 17">
            <a:extLst>
              <a:ext uri="{FF2B5EF4-FFF2-40B4-BE49-F238E27FC236}">
                <a16:creationId xmlns:a16="http://schemas.microsoft.com/office/drawing/2014/main" id="{86928705-78BD-31FF-92A7-4E1C24CC7559}"/>
              </a:ext>
            </a:extLst>
          </p:cNvPr>
          <p:cNvGrpSpPr/>
          <p:nvPr/>
        </p:nvGrpSpPr>
        <p:grpSpPr>
          <a:xfrm>
            <a:off x="3925614" y="2453833"/>
            <a:ext cx="8104348" cy="4889466"/>
            <a:chOff x="3838270" y="4807995"/>
            <a:chExt cx="8104348" cy="4889466"/>
          </a:xfrm>
        </p:grpSpPr>
        <p:sp>
          <p:nvSpPr>
            <p:cNvPr id="9" name="Oval 8">
              <a:extLst>
                <a:ext uri="{FF2B5EF4-FFF2-40B4-BE49-F238E27FC236}">
                  <a16:creationId xmlns:a16="http://schemas.microsoft.com/office/drawing/2014/main" id="{2766D405-48AB-A8E7-C3A5-889A4840C235}"/>
                </a:ext>
              </a:extLst>
            </p:cNvPr>
            <p:cNvSpPr/>
            <p:nvPr/>
          </p:nvSpPr>
          <p:spPr>
            <a:xfrm>
              <a:off x="3838270" y="4807995"/>
              <a:ext cx="1720254" cy="1720254"/>
            </a:xfrm>
            <a:prstGeom prst="ellipse">
              <a:avLst/>
            </a:prstGeom>
            <a:solidFill>
              <a:srgbClr val="12A19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hat with solid fill">
              <a:extLst>
                <a:ext uri="{FF2B5EF4-FFF2-40B4-BE49-F238E27FC236}">
                  <a16:creationId xmlns:a16="http://schemas.microsoft.com/office/drawing/2014/main" id="{06685982-1E32-28C9-27C5-B5F2603955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83424" y="5282267"/>
              <a:ext cx="871609" cy="871609"/>
            </a:xfrm>
            <a:prstGeom prst="rect">
              <a:avLst/>
            </a:prstGeom>
          </p:spPr>
        </p:pic>
        <p:sp>
          <p:nvSpPr>
            <p:cNvPr id="12" name="Content Placeholder 2">
              <a:extLst>
                <a:ext uri="{FF2B5EF4-FFF2-40B4-BE49-F238E27FC236}">
                  <a16:creationId xmlns:a16="http://schemas.microsoft.com/office/drawing/2014/main" id="{DD76AFD3-DD1C-BF8C-B5EC-7CD58BF4D25E}"/>
                </a:ext>
              </a:extLst>
            </p:cNvPr>
            <p:cNvSpPr txBox="1">
              <a:spLocks/>
            </p:cNvSpPr>
            <p:nvPr/>
          </p:nvSpPr>
          <p:spPr>
            <a:xfrm>
              <a:off x="5794342" y="4945021"/>
              <a:ext cx="6148276" cy="47524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D1E3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E3F"/>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E3F"/>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E3F"/>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E3F"/>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rgbClr val="12A19A"/>
                  </a:solidFill>
                </a:rPr>
                <a:t>Interviews: </a:t>
              </a:r>
            </a:p>
            <a:p>
              <a:pPr lvl="1"/>
              <a:r>
                <a:rPr lang="en-GB" sz="1800">
                  <a:solidFill>
                    <a:srgbClr val="12A19A"/>
                  </a:solidFill>
                </a:rPr>
                <a:t>Held on Microsoft Teams</a:t>
              </a:r>
            </a:p>
            <a:p>
              <a:pPr lvl="1"/>
              <a:r>
                <a:rPr lang="en-GB" sz="1800">
                  <a:solidFill>
                    <a:srgbClr val="12A19A"/>
                  </a:solidFill>
                </a:rPr>
                <a:t>Interviewer or participant shared their screen</a:t>
              </a:r>
            </a:p>
            <a:p>
              <a:pPr lvl="1"/>
              <a:r>
                <a:rPr lang="en-GB" sz="1800">
                  <a:solidFill>
                    <a:srgbClr val="12A19A"/>
                  </a:solidFill>
                  <a:latin typeface="Century Gothic"/>
                </a:rPr>
                <a:t>Audio recorded and transcribed</a:t>
              </a:r>
            </a:p>
            <a:p>
              <a:pPr lvl="1"/>
              <a:r>
                <a:rPr lang="en-GB" sz="1800">
                  <a:solidFill>
                    <a:srgbClr val="12A19A"/>
                  </a:solidFill>
                  <a:latin typeface="Century Gothic"/>
                </a:rPr>
                <a:t>Continued until no new feedback received </a:t>
              </a:r>
            </a:p>
            <a:p>
              <a:pPr lvl="1"/>
              <a:endParaRPr lang="en-GB" sz="2000">
                <a:solidFill>
                  <a:srgbClr val="E94E1B"/>
                </a:solidFill>
                <a:ea typeface="Calibri" panose="020F0502020204030204" pitchFamily="34" charset="0"/>
                <a:cs typeface="Arial" panose="020B0604020202020204" pitchFamily="34" charset="0"/>
              </a:endParaRPr>
            </a:p>
            <a:p>
              <a:endParaRPr lang="en-GB" sz="2000">
                <a:solidFill>
                  <a:srgbClr val="E94E1B"/>
                </a:solidFill>
                <a:ea typeface="Calibri" panose="020F0502020204030204" pitchFamily="34" charset="0"/>
                <a:cs typeface="Arial" panose="020B0604020202020204" pitchFamily="34" charset="0"/>
              </a:endParaRPr>
            </a:p>
            <a:p>
              <a:endParaRPr lang="en-GB" sz="2000">
                <a:solidFill>
                  <a:srgbClr val="E94E1B"/>
                </a:solidFill>
              </a:endParaRPr>
            </a:p>
            <a:p>
              <a:endParaRPr lang="en-GB" sz="2000">
                <a:solidFill>
                  <a:srgbClr val="E94E1B"/>
                </a:solidFill>
              </a:endParaRPr>
            </a:p>
            <a:p>
              <a:endParaRPr lang="en-GB" sz="2000">
                <a:solidFill>
                  <a:srgbClr val="E94E1B"/>
                </a:solidFill>
              </a:endParaRPr>
            </a:p>
            <a:p>
              <a:pPr marL="457200" lvl="1" indent="0">
                <a:buFont typeface="Arial" panose="020B0604020202020204" pitchFamily="34" charset="0"/>
                <a:buNone/>
              </a:pPr>
              <a:endParaRPr lang="en-GB" sz="2000"/>
            </a:p>
          </p:txBody>
        </p:sp>
      </p:grpSp>
      <p:sp>
        <p:nvSpPr>
          <p:cNvPr id="14" name="Title 1">
            <a:extLst>
              <a:ext uri="{FF2B5EF4-FFF2-40B4-BE49-F238E27FC236}">
                <a16:creationId xmlns:a16="http://schemas.microsoft.com/office/drawing/2014/main" id="{5420FD35-136D-7F87-22CC-CBAEFBE3DBE2}"/>
              </a:ext>
            </a:extLst>
          </p:cNvPr>
          <p:cNvSpPr txBox="1">
            <a:spLocks/>
          </p:cNvSpPr>
          <p:nvPr/>
        </p:nvSpPr>
        <p:spPr>
          <a:xfrm>
            <a:off x="168578" y="33954"/>
            <a:ext cx="2863273" cy="2312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Century Gothic" panose="020B0502020202020204" pitchFamily="34" charset="0"/>
                <a:ea typeface="+mj-ea"/>
                <a:cs typeface="+mj-cs"/>
              </a:defRPr>
            </a:lvl1pPr>
          </a:lstStyle>
          <a:p>
            <a:r>
              <a:rPr lang="en-GB" sz="3600"/>
              <a:t>Recruitment and methods</a:t>
            </a:r>
          </a:p>
        </p:txBody>
      </p:sp>
      <p:pic>
        <p:nvPicPr>
          <p:cNvPr id="15" name="Picture 14" descr="A picture containing text&#10;&#10;Description automatically generated">
            <a:extLst>
              <a:ext uri="{FF2B5EF4-FFF2-40B4-BE49-F238E27FC236}">
                <a16:creationId xmlns:a16="http://schemas.microsoft.com/office/drawing/2014/main" id="{31078160-51E6-F864-F3B2-6B66D21C07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932" y="5889833"/>
            <a:ext cx="1874952" cy="804904"/>
          </a:xfrm>
          <a:prstGeom prst="rect">
            <a:avLst/>
          </a:prstGeom>
        </p:spPr>
      </p:pic>
      <p:pic>
        <p:nvPicPr>
          <p:cNvPr id="20" name="Graphic 19" descr="Female Profile with solid fill">
            <a:extLst>
              <a:ext uri="{FF2B5EF4-FFF2-40B4-BE49-F238E27FC236}">
                <a16:creationId xmlns:a16="http://schemas.microsoft.com/office/drawing/2014/main" id="{25F0847E-85FC-1F5A-FBF7-9710A6B394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98036" y="4908832"/>
            <a:ext cx="914400" cy="914400"/>
          </a:xfrm>
          <a:prstGeom prst="rect">
            <a:avLst/>
          </a:prstGeom>
        </p:spPr>
      </p:pic>
    </p:spTree>
    <p:extLst>
      <p:ext uri="{BB962C8B-B14F-4D97-AF65-F5344CB8AC3E}">
        <p14:creationId xmlns:p14="http://schemas.microsoft.com/office/powerpoint/2010/main" val="10509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FAC484D4-F3F4-5D7D-4776-BC29C73FAE2A}"/>
              </a:ext>
            </a:extLst>
          </p:cNvPr>
          <p:cNvGraphicFramePr>
            <a:graphicFrameLocks noGrp="1"/>
          </p:cNvGraphicFramePr>
          <p:nvPr>
            <p:extLst>
              <p:ext uri="{D42A27DB-BD31-4B8C-83A1-F6EECF244321}">
                <p14:modId xmlns:p14="http://schemas.microsoft.com/office/powerpoint/2010/main" val="1062366690"/>
              </p:ext>
            </p:extLst>
          </p:nvPr>
        </p:nvGraphicFramePr>
        <p:xfrm>
          <a:off x="5645222" y="2065937"/>
          <a:ext cx="3769880" cy="4519424"/>
        </p:xfrm>
        <a:graphic>
          <a:graphicData uri="http://schemas.openxmlformats.org/drawingml/2006/table">
            <a:tbl>
              <a:tblPr firstRow="1" firstCol="1" bandRow="1"/>
              <a:tblGrid>
                <a:gridCol w="2732415">
                  <a:extLst>
                    <a:ext uri="{9D8B030D-6E8A-4147-A177-3AD203B41FA5}">
                      <a16:colId xmlns:a16="http://schemas.microsoft.com/office/drawing/2014/main" val="982059746"/>
                    </a:ext>
                  </a:extLst>
                </a:gridCol>
                <a:gridCol w="1037465">
                  <a:extLst>
                    <a:ext uri="{9D8B030D-6E8A-4147-A177-3AD203B41FA5}">
                      <a16:colId xmlns:a16="http://schemas.microsoft.com/office/drawing/2014/main" val="3024486793"/>
                    </a:ext>
                  </a:extLst>
                </a:gridCol>
              </a:tblGrid>
              <a:tr h="173824">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Participant characteristic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Frequency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173071700"/>
                  </a:ext>
                </a:extLst>
              </a:tr>
              <a:tr h="173824">
                <a:tc gridSpan="2">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Gender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GB"/>
                    </a:p>
                  </a:txBody>
                  <a:tcPr/>
                </a:tc>
                <a:extLst>
                  <a:ext uri="{0D108BD9-81ED-4DB2-BD59-A6C34878D82A}">
                    <a16:rowId xmlns:a16="http://schemas.microsoft.com/office/drawing/2014/main" val="2883726603"/>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Male</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15</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529384"/>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Female</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37</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70739"/>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Prefer not to say</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776387"/>
                  </a:ext>
                </a:extLst>
              </a:tr>
              <a:tr h="173824">
                <a:tc gridSpan="2">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GB"/>
                    </a:p>
                  </a:txBody>
                  <a:tcPr/>
                </a:tc>
                <a:extLst>
                  <a:ext uri="{0D108BD9-81ED-4DB2-BD59-A6C34878D82A}">
                    <a16:rowId xmlns:a16="http://schemas.microsoft.com/office/drawing/2014/main" val="2935515261"/>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13-15</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16</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214708"/>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16-18</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17</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278662"/>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19-21</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9</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679400"/>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22-25</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11</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143304"/>
                  </a:ext>
                </a:extLst>
              </a:tr>
              <a:tr h="173824">
                <a:tc gridSpan="2">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Ethnicity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GB"/>
                    </a:p>
                  </a:txBody>
                  <a:tcPr/>
                </a:tc>
                <a:extLst>
                  <a:ext uri="{0D108BD9-81ED-4DB2-BD59-A6C34878D82A}">
                    <a16:rowId xmlns:a16="http://schemas.microsoft.com/office/drawing/2014/main" val="3967723768"/>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White/ White British</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33</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828538"/>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Asian/Asian British</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14</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355959"/>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Black/ Black British</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5</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58969"/>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Not specified</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272581"/>
                  </a:ext>
                </a:extLst>
              </a:tr>
              <a:tr h="173824">
                <a:tc gridSpan="2">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GB"/>
                    </a:p>
                  </a:txBody>
                  <a:tcPr/>
                </a:tc>
                <a:extLst>
                  <a:ext uri="{0D108BD9-81ED-4DB2-BD59-A6C34878D82A}">
                    <a16:rowId xmlns:a16="http://schemas.microsoft.com/office/drawing/2014/main" val="2615506912"/>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1-5</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17</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543839"/>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6-10</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33</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433633"/>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Not specified</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3</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865962"/>
                  </a:ext>
                </a:extLst>
              </a:tr>
              <a:tr h="173824">
                <a:tc gridSpan="2">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Recruitment strategy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GB"/>
                    </a:p>
                  </a:txBody>
                  <a:tcPr/>
                </a:tc>
                <a:extLst>
                  <a:ext uri="{0D108BD9-81ED-4DB2-BD59-A6C34878D82A}">
                    <a16:rowId xmlns:a16="http://schemas.microsoft.com/office/drawing/2014/main" val="1480521761"/>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Primary care</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27</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769060"/>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Social media</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25</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084474"/>
                  </a:ext>
                </a:extLst>
              </a:tr>
              <a:tr h="17382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Length of time with acne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571658297"/>
                  </a:ext>
                </a:extLst>
              </a:tr>
              <a:tr h="17382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a:effectLst/>
                          <a:latin typeface="Calibri" panose="020F0502020204030204" pitchFamily="34" charset="0"/>
                          <a:ea typeface="Calibri" panose="020F0502020204030204" pitchFamily="34" charset="0"/>
                          <a:cs typeface="Times New Roman" panose="02020603050405020304" pitchFamily="18" charset="0"/>
                        </a:rPr>
                        <a:t>6 months to 1 year</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7</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416248"/>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to 2 years</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10</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431997"/>
                  </a:ext>
                </a:extLst>
              </a:tr>
              <a:tr h="173824">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Over 2 years</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36</a:t>
                      </a:r>
                    </a:p>
                  </a:txBody>
                  <a:tcPr marL="66944" marR="66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347604"/>
                  </a:ext>
                </a:extLst>
              </a:tr>
            </a:tbl>
          </a:graphicData>
        </a:graphic>
      </p:graphicFrame>
      <p:sp>
        <p:nvSpPr>
          <p:cNvPr id="2" name="Title 1">
            <a:extLst>
              <a:ext uri="{FF2B5EF4-FFF2-40B4-BE49-F238E27FC236}">
                <a16:creationId xmlns:a16="http://schemas.microsoft.com/office/drawing/2014/main" id="{61CE812C-09AA-21D3-E590-8CAE387A71C7}"/>
              </a:ext>
            </a:extLst>
          </p:cNvPr>
          <p:cNvSpPr>
            <a:spLocks noGrp="1"/>
          </p:cNvSpPr>
          <p:nvPr>
            <p:ph type="title"/>
          </p:nvPr>
        </p:nvSpPr>
        <p:spPr/>
        <p:txBody>
          <a:bodyPr/>
          <a:lstStyle/>
          <a:p>
            <a:r>
              <a:rPr lang="en-GB"/>
              <a:t>Sample characteristics</a:t>
            </a:r>
          </a:p>
        </p:txBody>
      </p:sp>
      <p:pic>
        <p:nvPicPr>
          <p:cNvPr id="7" name="Picture 6" descr="A close-up of a cell phone&#10;&#10;Description automatically generated">
            <a:extLst>
              <a:ext uri="{FF2B5EF4-FFF2-40B4-BE49-F238E27FC236}">
                <a16:creationId xmlns:a16="http://schemas.microsoft.com/office/drawing/2014/main" id="{AC1ABA3F-396C-FBD2-3967-C9F64046B691}"/>
              </a:ext>
            </a:extLst>
          </p:cNvPr>
          <p:cNvPicPr>
            <a:picLocks noChangeAspect="1"/>
          </p:cNvPicPr>
          <p:nvPr/>
        </p:nvPicPr>
        <p:blipFill>
          <a:blip r:embed="rId3"/>
          <a:stretch>
            <a:fillRect/>
          </a:stretch>
        </p:blipFill>
        <p:spPr>
          <a:xfrm>
            <a:off x="10255074" y="2579570"/>
            <a:ext cx="1747780" cy="2771305"/>
          </a:xfrm>
          <a:prstGeom prst="rect">
            <a:avLst/>
          </a:prstGeom>
        </p:spPr>
      </p:pic>
      <p:grpSp>
        <p:nvGrpSpPr>
          <p:cNvPr id="5" name="Group 4">
            <a:extLst>
              <a:ext uri="{FF2B5EF4-FFF2-40B4-BE49-F238E27FC236}">
                <a16:creationId xmlns:a16="http://schemas.microsoft.com/office/drawing/2014/main" id="{7C1EDE0C-3E8E-EA8A-2A05-7B7CBF7D7FF3}"/>
              </a:ext>
            </a:extLst>
          </p:cNvPr>
          <p:cNvGrpSpPr/>
          <p:nvPr/>
        </p:nvGrpSpPr>
        <p:grpSpPr>
          <a:xfrm>
            <a:off x="503321" y="1959581"/>
            <a:ext cx="4265912" cy="4734063"/>
            <a:chOff x="509296" y="1909289"/>
            <a:chExt cx="4265912" cy="4734063"/>
          </a:xfrm>
        </p:grpSpPr>
        <p:sp>
          <p:nvSpPr>
            <p:cNvPr id="8" name="Rectangle: Rounded Corners 7">
              <a:extLst>
                <a:ext uri="{FF2B5EF4-FFF2-40B4-BE49-F238E27FC236}">
                  <a16:creationId xmlns:a16="http://schemas.microsoft.com/office/drawing/2014/main" id="{5681768B-A298-D554-A8A8-8C8E15324CAF}"/>
                </a:ext>
              </a:extLst>
            </p:cNvPr>
            <p:cNvSpPr/>
            <p:nvPr/>
          </p:nvSpPr>
          <p:spPr>
            <a:xfrm>
              <a:off x="509296" y="1909289"/>
              <a:ext cx="4265912" cy="4734063"/>
            </a:xfrm>
            <a:prstGeom prst="roundRect">
              <a:avLst/>
            </a:prstGeom>
            <a:solidFill>
              <a:srgbClr val="1D1E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a:solidFill>
                  <a:srgbClr val="12A19A"/>
                </a:solidFill>
                <a:latin typeface="Century Gothic" panose="020B0502020202020204" pitchFamily="34" charset="0"/>
              </a:endParaRPr>
            </a:p>
            <a:p>
              <a:endParaRPr lang="en-GB" b="1">
                <a:solidFill>
                  <a:srgbClr val="12A19A"/>
                </a:solidFill>
                <a:latin typeface="Century Gothic" panose="020B0502020202020204" pitchFamily="34" charset="0"/>
              </a:endParaRPr>
            </a:p>
            <a:p>
              <a:endParaRPr lang="en-GB" b="1">
                <a:solidFill>
                  <a:srgbClr val="12A19A"/>
                </a:solidFill>
                <a:latin typeface="Century Gothic" panose="020B0502020202020204" pitchFamily="34" charset="0"/>
              </a:endParaRPr>
            </a:p>
            <a:p>
              <a:endParaRPr lang="en-GB" b="1">
                <a:solidFill>
                  <a:srgbClr val="12A19A"/>
                </a:solidFill>
                <a:latin typeface="Century Gothic" panose="020B0502020202020204" pitchFamily="34" charset="0"/>
              </a:endParaRPr>
            </a:p>
            <a:p>
              <a:endParaRPr lang="en-GB" b="1">
                <a:solidFill>
                  <a:srgbClr val="12A19A"/>
                </a:solidFill>
                <a:latin typeface="Century Gothic" panose="020B0502020202020204" pitchFamily="34" charset="0"/>
              </a:endParaRPr>
            </a:p>
            <a:p>
              <a:endParaRPr lang="en-GB" b="1">
                <a:solidFill>
                  <a:srgbClr val="12A19A"/>
                </a:solidFill>
                <a:latin typeface="Century Gothic" panose="020B0502020202020204" pitchFamily="34" charset="0"/>
              </a:endParaRPr>
            </a:p>
          </p:txBody>
        </p:sp>
        <p:sp>
          <p:nvSpPr>
            <p:cNvPr id="10" name="Rectangle 9">
              <a:extLst>
                <a:ext uri="{FF2B5EF4-FFF2-40B4-BE49-F238E27FC236}">
                  <a16:creationId xmlns:a16="http://schemas.microsoft.com/office/drawing/2014/main" id="{57BC5532-B9F0-A267-4F3A-7B959FC5E2D3}"/>
                </a:ext>
              </a:extLst>
            </p:cNvPr>
            <p:cNvSpPr/>
            <p:nvPr/>
          </p:nvSpPr>
          <p:spPr>
            <a:xfrm>
              <a:off x="1847903" y="3623964"/>
              <a:ext cx="1528051" cy="767858"/>
            </a:xfrm>
            <a:prstGeom prst="rect">
              <a:avLst/>
            </a:prstGeom>
            <a:solidFill>
              <a:schemeClr val="bg1"/>
            </a:solidFill>
            <a:ln>
              <a:solidFill>
                <a:srgbClr val="1D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1D1E3F"/>
                  </a:solidFill>
                  <a:latin typeface="Century Gothic" panose="020B0502020202020204" pitchFamily="34" charset="0"/>
                </a:rPr>
                <a:t>Sample</a:t>
              </a:r>
            </a:p>
          </p:txBody>
        </p:sp>
      </p:grpSp>
      <p:sp>
        <p:nvSpPr>
          <p:cNvPr id="3" name="Arrow: Right 2">
            <a:extLst>
              <a:ext uri="{FF2B5EF4-FFF2-40B4-BE49-F238E27FC236}">
                <a16:creationId xmlns:a16="http://schemas.microsoft.com/office/drawing/2014/main" id="{F02678B2-4D35-5B7E-1A73-23FC0443B33A}"/>
              </a:ext>
            </a:extLst>
          </p:cNvPr>
          <p:cNvSpPr/>
          <p:nvPr/>
        </p:nvSpPr>
        <p:spPr>
          <a:xfrm>
            <a:off x="4571999" y="3937722"/>
            <a:ext cx="775855" cy="387927"/>
          </a:xfrm>
          <a:prstGeom prst="rightArrow">
            <a:avLst/>
          </a:prstGeom>
          <a:solidFill>
            <a:srgbClr val="E94E1B"/>
          </a:solidFill>
          <a:ln>
            <a:solidFill>
              <a:srgbClr val="E94E1B"/>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37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516E-EDD7-3F6C-2B72-E8BD1A0884D8}"/>
              </a:ext>
            </a:extLst>
          </p:cNvPr>
          <p:cNvSpPr>
            <a:spLocks noGrp="1"/>
          </p:cNvSpPr>
          <p:nvPr>
            <p:ph type="title"/>
          </p:nvPr>
        </p:nvSpPr>
        <p:spPr/>
        <p:txBody>
          <a:bodyPr/>
          <a:lstStyle/>
          <a:p>
            <a:r>
              <a:rPr lang="en-GB"/>
              <a:t>Intervention optimisation</a:t>
            </a:r>
          </a:p>
        </p:txBody>
      </p:sp>
      <p:graphicFrame>
        <p:nvGraphicFramePr>
          <p:cNvPr id="5" name="Content Placeholder 4">
            <a:extLst>
              <a:ext uri="{FF2B5EF4-FFF2-40B4-BE49-F238E27FC236}">
                <a16:creationId xmlns:a16="http://schemas.microsoft.com/office/drawing/2014/main" id="{DC3C5442-172F-0BB9-7CBD-AD39DF40DDA8}"/>
              </a:ext>
            </a:extLst>
          </p:cNvPr>
          <p:cNvGraphicFramePr>
            <a:graphicFrameLocks noGrp="1"/>
          </p:cNvGraphicFramePr>
          <p:nvPr>
            <p:ph idx="1"/>
            <p:extLst>
              <p:ext uri="{D42A27DB-BD31-4B8C-83A1-F6EECF244321}">
                <p14:modId xmlns:p14="http://schemas.microsoft.com/office/powerpoint/2010/main" val="2497500054"/>
              </p:ext>
            </p:extLst>
          </p:nvPr>
        </p:nvGraphicFramePr>
        <p:xfrm>
          <a:off x="616028" y="2929805"/>
          <a:ext cx="8664365" cy="308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a:extLst>
              <a:ext uri="{FF2B5EF4-FFF2-40B4-BE49-F238E27FC236}">
                <a16:creationId xmlns:a16="http://schemas.microsoft.com/office/drawing/2014/main" id="{F98BAA4E-75D8-9DFD-B4A8-8C2997719A4C}"/>
              </a:ext>
            </a:extLst>
          </p:cNvPr>
          <p:cNvSpPr txBox="1">
            <a:spLocks/>
          </p:cNvSpPr>
          <p:nvPr/>
        </p:nvSpPr>
        <p:spPr>
          <a:xfrm>
            <a:off x="350874" y="2180044"/>
            <a:ext cx="11002926" cy="45803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D1E3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E3F"/>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E3F"/>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E3F"/>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E3F"/>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0">
                <a:latin typeface="Century Gothic"/>
              </a:rPr>
              <a:t>Two types of interviews conducted:</a:t>
            </a:r>
            <a:endParaRPr lang="en-GB" sz="2000">
              <a:latin typeface="Century Gothic"/>
            </a:endParaRPr>
          </a:p>
          <a:p>
            <a:endParaRPr lang="en-GB" sz="2000" b="0">
              <a:solidFill>
                <a:srgbClr val="000000"/>
              </a:solidFill>
              <a:latin typeface="Century Gothic"/>
            </a:endParaRPr>
          </a:p>
          <a:p>
            <a:endParaRPr lang="en-GB" sz="2000" b="0">
              <a:solidFill>
                <a:srgbClr val="000000"/>
              </a:solidFill>
              <a:latin typeface="Century Gothic"/>
            </a:endParaRPr>
          </a:p>
          <a:p>
            <a:endParaRPr lang="en-GB" sz="2000" b="0">
              <a:solidFill>
                <a:srgbClr val="000000"/>
              </a:solidFill>
              <a:latin typeface="Century Gothic"/>
            </a:endParaRPr>
          </a:p>
          <a:p>
            <a:endParaRPr lang="en-GB"/>
          </a:p>
        </p:txBody>
      </p:sp>
      <p:grpSp>
        <p:nvGrpSpPr>
          <p:cNvPr id="18" name="Group 17">
            <a:extLst>
              <a:ext uri="{FF2B5EF4-FFF2-40B4-BE49-F238E27FC236}">
                <a16:creationId xmlns:a16="http://schemas.microsoft.com/office/drawing/2014/main" id="{7CC3FF19-0FDC-B65A-B48D-A9FB789B6717}"/>
              </a:ext>
            </a:extLst>
          </p:cNvPr>
          <p:cNvGrpSpPr/>
          <p:nvPr/>
        </p:nvGrpSpPr>
        <p:grpSpPr>
          <a:xfrm rot="704251">
            <a:off x="9495498" y="2142205"/>
            <a:ext cx="2509685" cy="2094643"/>
            <a:chOff x="9562585" y="2558511"/>
            <a:chExt cx="2158152" cy="1927751"/>
          </a:xfrm>
        </p:grpSpPr>
        <p:pic>
          <p:nvPicPr>
            <p:cNvPr id="15" name="Picture 14">
              <a:extLst>
                <a:ext uri="{FF2B5EF4-FFF2-40B4-BE49-F238E27FC236}">
                  <a16:creationId xmlns:a16="http://schemas.microsoft.com/office/drawing/2014/main" id="{9583168C-357C-B9B6-C95F-F997F771E116}"/>
                </a:ext>
              </a:extLst>
            </p:cNvPr>
            <p:cNvPicPr>
              <a:picLocks noChangeAspect="1"/>
            </p:cNvPicPr>
            <p:nvPr/>
          </p:nvPicPr>
          <p:blipFill rotWithShape="1">
            <a:blip r:embed="rId8"/>
            <a:srcRect l="9937" t="19348" r="14067" b="12770"/>
            <a:stretch/>
          </p:blipFill>
          <p:spPr>
            <a:xfrm>
              <a:off x="9562585" y="2558511"/>
              <a:ext cx="2158152" cy="1927751"/>
            </a:xfrm>
            <a:prstGeom prst="rect">
              <a:avLst/>
            </a:prstGeom>
          </p:spPr>
        </p:pic>
        <p:pic>
          <p:nvPicPr>
            <p:cNvPr id="17" name="Picture 16">
              <a:extLst>
                <a:ext uri="{FF2B5EF4-FFF2-40B4-BE49-F238E27FC236}">
                  <a16:creationId xmlns:a16="http://schemas.microsoft.com/office/drawing/2014/main" id="{0013B23B-1350-A95F-F2C1-A7628FBF67BF}"/>
                </a:ext>
              </a:extLst>
            </p:cNvPr>
            <p:cNvPicPr>
              <a:picLocks noChangeAspect="1"/>
            </p:cNvPicPr>
            <p:nvPr/>
          </p:nvPicPr>
          <p:blipFill rotWithShape="1">
            <a:blip r:embed="rId9"/>
            <a:srcRect l="10010" r="8627"/>
            <a:stretch/>
          </p:blipFill>
          <p:spPr>
            <a:xfrm>
              <a:off x="9955658" y="2815119"/>
              <a:ext cx="1504191" cy="999270"/>
            </a:xfrm>
            <a:prstGeom prst="rect">
              <a:avLst/>
            </a:prstGeom>
          </p:spPr>
        </p:pic>
      </p:grpSp>
    </p:spTree>
    <p:extLst>
      <p:ext uri="{BB962C8B-B14F-4D97-AF65-F5344CB8AC3E}">
        <p14:creationId xmlns:p14="http://schemas.microsoft.com/office/powerpoint/2010/main" val="252156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ED97-7313-CECF-088B-623F3B96E844}"/>
              </a:ext>
            </a:extLst>
          </p:cNvPr>
          <p:cNvSpPr>
            <a:spLocks noGrp="1"/>
          </p:cNvSpPr>
          <p:nvPr>
            <p:ph type="title"/>
          </p:nvPr>
        </p:nvSpPr>
        <p:spPr/>
        <p:txBody>
          <a:bodyPr/>
          <a:lstStyle/>
          <a:p>
            <a:r>
              <a:rPr lang="en-GB"/>
              <a:t>What did participants like?</a:t>
            </a:r>
          </a:p>
        </p:txBody>
      </p:sp>
      <p:sp>
        <p:nvSpPr>
          <p:cNvPr id="3" name="Content Placeholder 2">
            <a:extLst>
              <a:ext uri="{FF2B5EF4-FFF2-40B4-BE49-F238E27FC236}">
                <a16:creationId xmlns:a16="http://schemas.microsoft.com/office/drawing/2014/main" id="{46A37C2A-E625-6D8A-4913-D736BB82A8D5}"/>
              </a:ext>
            </a:extLst>
          </p:cNvPr>
          <p:cNvSpPr>
            <a:spLocks noGrp="1"/>
          </p:cNvSpPr>
          <p:nvPr>
            <p:ph idx="1"/>
          </p:nvPr>
        </p:nvSpPr>
        <p:spPr/>
        <p:txBody>
          <a:bodyPr/>
          <a:lstStyle/>
          <a:p>
            <a:pPr marL="0" marR="0">
              <a:spcBef>
                <a:spcPts val="0"/>
              </a:spcBef>
              <a:spcAft>
                <a:spcPts val="0"/>
              </a:spcAft>
            </a:pPr>
            <a:endParaRPr lang="en-GB" sz="1800">
              <a:effectLst/>
              <a:latin typeface="Calibri" panose="020F0502020204030204" pitchFamily="34" charset="0"/>
            </a:endParaRPr>
          </a:p>
          <a:p>
            <a:endParaRPr lang="en-GB"/>
          </a:p>
        </p:txBody>
      </p:sp>
      <p:sp>
        <p:nvSpPr>
          <p:cNvPr id="4" name="Rectangle: Rounded Corners 3">
            <a:extLst>
              <a:ext uri="{FF2B5EF4-FFF2-40B4-BE49-F238E27FC236}">
                <a16:creationId xmlns:a16="http://schemas.microsoft.com/office/drawing/2014/main" id="{787534DE-73F4-4C06-DFEE-3E0410A8636D}"/>
              </a:ext>
            </a:extLst>
          </p:cNvPr>
          <p:cNvSpPr/>
          <p:nvPr/>
        </p:nvSpPr>
        <p:spPr>
          <a:xfrm>
            <a:off x="503321" y="1959581"/>
            <a:ext cx="4265912" cy="4734063"/>
          </a:xfrm>
          <a:prstGeom prst="roundRect">
            <a:avLst/>
          </a:prstGeom>
          <a:solidFill>
            <a:srgbClr val="1D1E3F"/>
          </a:solidFill>
          <a:ln>
            <a:solidFill>
              <a:srgbClr val="1D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latin typeface="Century Gothic" panose="020B0502020202020204" pitchFamily="34" charset="0"/>
            </a:endParaRPr>
          </a:p>
          <a:p>
            <a:endParaRPr lang="en-GB">
              <a:latin typeface="Century Gothic" panose="020B0502020202020204" pitchFamily="34" charset="0"/>
            </a:endParaRPr>
          </a:p>
          <a:p>
            <a:pPr marL="285750" indent="-285750">
              <a:buFont typeface="Wingdings" panose="05000000000000000000" pitchFamily="2" charset="2"/>
              <a:buChar char="ü"/>
            </a:pPr>
            <a:endParaRPr lang="en-GB" sz="1800" b="1">
              <a:latin typeface="Century Gothic" panose="020B0502020202020204" pitchFamily="34" charset="0"/>
            </a:endParaRPr>
          </a:p>
          <a:p>
            <a:pPr marL="285750" indent="-285750">
              <a:buFont typeface="Wingdings" panose="05000000000000000000" pitchFamily="2" charset="2"/>
              <a:buChar char="ü"/>
            </a:pPr>
            <a:endParaRPr lang="en-GB" b="1">
              <a:latin typeface="Century Gothic" panose="020B0502020202020204" pitchFamily="34" charset="0"/>
            </a:endParaRPr>
          </a:p>
          <a:p>
            <a:pPr marL="285750" indent="-285750">
              <a:buFont typeface="Wingdings" panose="05000000000000000000" pitchFamily="2" charset="2"/>
              <a:buChar char="ü"/>
            </a:pPr>
            <a:endParaRPr lang="en-GB" sz="1800" b="1">
              <a:latin typeface="Century Gothic" panose="020B0502020202020204" pitchFamily="34" charset="0"/>
            </a:endParaRPr>
          </a:p>
          <a:p>
            <a:pPr marL="285750" indent="-285750">
              <a:buFont typeface="Wingdings" panose="05000000000000000000" pitchFamily="2" charset="2"/>
              <a:buChar char="ü"/>
            </a:pPr>
            <a:endParaRPr lang="en-GB" b="1">
              <a:latin typeface="Century Gothic" panose="020B0502020202020204" pitchFamily="34" charset="0"/>
            </a:endParaRPr>
          </a:p>
          <a:p>
            <a:pPr marL="285750" indent="-285750">
              <a:buFont typeface="Wingdings" panose="05000000000000000000" pitchFamily="2" charset="2"/>
              <a:buChar char="ü"/>
            </a:pPr>
            <a:r>
              <a:rPr lang="en-GB" sz="1800" b="1">
                <a:latin typeface="Century Gothic" panose="020B0502020202020204" pitchFamily="34" charset="0"/>
              </a:rPr>
              <a:t>Content, style and issues relatable</a:t>
            </a:r>
          </a:p>
          <a:p>
            <a:endParaRPr lang="en-GB" b="1">
              <a:latin typeface="Century Gothic" panose="020B0502020202020204" pitchFamily="34" charset="0"/>
            </a:endParaRPr>
          </a:p>
          <a:p>
            <a:pPr marL="285750" indent="-285750">
              <a:buFont typeface="Wingdings" panose="05000000000000000000" pitchFamily="2" charset="2"/>
              <a:buChar char="ü"/>
            </a:pPr>
            <a:r>
              <a:rPr lang="en-GB" b="1">
                <a:solidFill>
                  <a:srgbClr val="12A19A"/>
                </a:solidFill>
                <a:latin typeface="Century Gothic" panose="020B0502020202020204" pitchFamily="34" charset="0"/>
              </a:rPr>
              <a:t>Credible and trusted resource with advice from HCPs</a:t>
            </a:r>
          </a:p>
          <a:p>
            <a:endParaRPr lang="en-GB" b="1">
              <a:latin typeface="Century Gothic" panose="020B0502020202020204" pitchFamily="34" charset="0"/>
            </a:endParaRPr>
          </a:p>
          <a:p>
            <a:pPr marL="285750" indent="-285750">
              <a:buFont typeface="Wingdings" panose="05000000000000000000" pitchFamily="2" charset="2"/>
              <a:buChar char="ü"/>
            </a:pPr>
            <a:r>
              <a:rPr lang="en-GB" sz="1800" b="1">
                <a:latin typeface="Century Gothic" panose="020B0502020202020204" pitchFamily="34" charset="0"/>
              </a:rPr>
              <a:t>Valued the depth of information but accessible</a:t>
            </a:r>
          </a:p>
          <a:p>
            <a:pPr marL="285750" indent="-285750">
              <a:buFont typeface="Wingdings" panose="05000000000000000000" pitchFamily="2" charset="2"/>
              <a:buChar char="ü"/>
            </a:pPr>
            <a:endParaRPr lang="en-GB" b="1">
              <a:latin typeface="Century Gothic" panose="020B0502020202020204" pitchFamily="34" charset="0"/>
            </a:endParaRPr>
          </a:p>
          <a:p>
            <a:pPr marL="285750" indent="-285750">
              <a:buFont typeface="Wingdings" panose="05000000000000000000" pitchFamily="2" charset="2"/>
              <a:buChar char="ü"/>
            </a:pPr>
            <a:r>
              <a:rPr lang="en-GB" b="1">
                <a:solidFill>
                  <a:srgbClr val="12A19A"/>
                </a:solidFill>
                <a:latin typeface="Century Gothic" panose="020B0502020202020204" pitchFamily="34" charset="0"/>
              </a:rPr>
              <a:t>Shared experiences from young people</a:t>
            </a:r>
          </a:p>
          <a:p>
            <a:pPr marL="285750" indent="-285750">
              <a:buFont typeface="Wingdings" panose="05000000000000000000" pitchFamily="2" charset="2"/>
              <a:buChar char="ü"/>
            </a:pPr>
            <a:endParaRPr lang="en-GB" sz="1800" b="1">
              <a:latin typeface="Century Gothic" panose="020B0502020202020204" pitchFamily="34" charset="0"/>
            </a:endParaRPr>
          </a:p>
          <a:p>
            <a:pPr marL="285750" indent="-285750">
              <a:buFont typeface="Wingdings" panose="05000000000000000000" pitchFamily="2" charset="2"/>
              <a:buChar char="ü"/>
            </a:pPr>
            <a:endParaRPr lang="en-GB" b="1">
              <a:solidFill>
                <a:srgbClr val="12A19A"/>
              </a:solidFill>
              <a:latin typeface="Century Gothic" panose="020B0502020202020204" pitchFamily="34" charset="0"/>
            </a:endParaRPr>
          </a:p>
          <a:p>
            <a:endParaRPr lang="en-GB" b="1">
              <a:solidFill>
                <a:srgbClr val="12A19A"/>
              </a:solidFill>
              <a:latin typeface="Century Gothic" panose="020B0502020202020204" pitchFamily="34" charset="0"/>
            </a:endParaRPr>
          </a:p>
        </p:txBody>
      </p:sp>
      <p:sp>
        <p:nvSpPr>
          <p:cNvPr id="8" name="Rectangle 7">
            <a:extLst>
              <a:ext uri="{FF2B5EF4-FFF2-40B4-BE49-F238E27FC236}">
                <a16:creationId xmlns:a16="http://schemas.microsoft.com/office/drawing/2014/main" id="{5B19E1A2-1214-E9AF-E966-60E2DCC38F72}"/>
              </a:ext>
            </a:extLst>
          </p:cNvPr>
          <p:cNvSpPr/>
          <p:nvPr/>
        </p:nvSpPr>
        <p:spPr>
          <a:xfrm>
            <a:off x="287913" y="2174229"/>
            <a:ext cx="2709930" cy="767858"/>
          </a:xfrm>
          <a:prstGeom prst="rect">
            <a:avLst/>
          </a:prstGeom>
          <a:solidFill>
            <a:schemeClr val="bg1"/>
          </a:solidFill>
          <a:ln>
            <a:solidFill>
              <a:srgbClr val="1D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1D1E3F"/>
                </a:solidFill>
                <a:latin typeface="Century Gothic" panose="020B0502020202020204" pitchFamily="34" charset="0"/>
              </a:rPr>
              <a:t>Positive comments</a:t>
            </a:r>
          </a:p>
        </p:txBody>
      </p:sp>
      <p:sp>
        <p:nvSpPr>
          <p:cNvPr id="21" name="Speech Bubble: Rectangle with Corners Rounded 20">
            <a:extLst>
              <a:ext uri="{FF2B5EF4-FFF2-40B4-BE49-F238E27FC236}">
                <a16:creationId xmlns:a16="http://schemas.microsoft.com/office/drawing/2014/main" id="{B2E4EAB6-2EA9-8CFE-A416-B2C2A58CF26A}"/>
              </a:ext>
            </a:extLst>
          </p:cNvPr>
          <p:cNvSpPr/>
          <p:nvPr/>
        </p:nvSpPr>
        <p:spPr>
          <a:xfrm rot="179476">
            <a:off x="4992725" y="4204249"/>
            <a:ext cx="3647246" cy="1858507"/>
          </a:xfrm>
          <a:prstGeom prst="wedgeRoundRectCallout">
            <a:avLst>
              <a:gd name="adj1" fmla="val 37588"/>
              <a:gd name="adj2" fmla="val 69193"/>
              <a:gd name="adj3" fmla="val 16667"/>
            </a:avLst>
          </a:prstGeom>
          <a:solidFill>
            <a:srgbClr val="12A19A"/>
          </a:solidFill>
          <a:ln>
            <a:solidFill>
              <a:srgbClr val="12A19A"/>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1">
                <a:solidFill>
                  <a:schemeClr val="bg1"/>
                </a:solidFill>
                <a:latin typeface="Century Gothic" panose="020B0502020202020204" pitchFamily="34" charset="0"/>
              </a:rPr>
              <a:t>“[Ingredients list] is really useful as well because it's quite common to find so many products and you don't really know if the actual ingredients in them do anything to help or not”</a:t>
            </a:r>
            <a:endParaRPr lang="en-GB" sz="1600" b="1">
              <a:solidFill>
                <a:schemeClr val="bg1"/>
              </a:solidFill>
              <a:latin typeface="Century Gothic" panose="020B0502020202020204" pitchFamily="34" charset="0"/>
            </a:endParaRPr>
          </a:p>
        </p:txBody>
      </p:sp>
      <p:sp>
        <p:nvSpPr>
          <p:cNvPr id="22" name="Speech Bubble: Oval 21">
            <a:extLst>
              <a:ext uri="{FF2B5EF4-FFF2-40B4-BE49-F238E27FC236}">
                <a16:creationId xmlns:a16="http://schemas.microsoft.com/office/drawing/2014/main" id="{1DB8ED94-3C1D-215B-1FCA-384802C272FC}"/>
              </a:ext>
            </a:extLst>
          </p:cNvPr>
          <p:cNvSpPr/>
          <p:nvPr/>
        </p:nvSpPr>
        <p:spPr>
          <a:xfrm rot="21180047">
            <a:off x="5291198" y="2507783"/>
            <a:ext cx="2747480" cy="1263452"/>
          </a:xfrm>
          <a:prstGeom prst="wedgeEllipseCallout">
            <a:avLst>
              <a:gd name="adj1" fmla="val -43980"/>
              <a:gd name="adj2" fmla="val -52137"/>
            </a:avLst>
          </a:prstGeom>
          <a:solidFill>
            <a:srgbClr val="ED7C30"/>
          </a:solidFill>
          <a:ln>
            <a:solidFill>
              <a:srgbClr val="ED7C3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i="1">
                <a:solidFill>
                  <a:schemeClr val="bg1"/>
                </a:solidFill>
                <a:effectLst/>
                <a:latin typeface="Century Gothic" panose="020B0502020202020204" pitchFamily="34" charset="0"/>
              </a:rPr>
              <a:t>"People like me have been involved, so they understand…”</a:t>
            </a:r>
            <a:endParaRPr lang="en-GB" sz="1600" b="1" i="1">
              <a:solidFill>
                <a:schemeClr val="bg1"/>
              </a:solidFill>
              <a:latin typeface="Century Gothic" panose="020B0502020202020204" pitchFamily="34" charset="0"/>
            </a:endParaRPr>
          </a:p>
        </p:txBody>
      </p:sp>
      <p:sp>
        <p:nvSpPr>
          <p:cNvPr id="25" name="Speech Bubble: Rectangle with Corners Rounded 24">
            <a:extLst>
              <a:ext uri="{FF2B5EF4-FFF2-40B4-BE49-F238E27FC236}">
                <a16:creationId xmlns:a16="http://schemas.microsoft.com/office/drawing/2014/main" id="{71FDB2A4-7660-42CE-55B4-F666066361F0}"/>
              </a:ext>
            </a:extLst>
          </p:cNvPr>
          <p:cNvSpPr/>
          <p:nvPr/>
        </p:nvSpPr>
        <p:spPr>
          <a:xfrm rot="390379">
            <a:off x="8560644" y="2434645"/>
            <a:ext cx="3037797" cy="1325564"/>
          </a:xfrm>
          <a:prstGeom prst="wedgeRoundRectCallout">
            <a:avLst>
              <a:gd name="adj1" fmla="val 36641"/>
              <a:gd name="adj2" fmla="val 70723"/>
              <a:gd name="adj3" fmla="val 16667"/>
            </a:avLst>
          </a:prstGeom>
          <a:solidFill>
            <a:srgbClr val="12A19A"/>
          </a:solidFill>
          <a:ln>
            <a:solidFill>
              <a:srgbClr val="12A19A"/>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i="1">
                <a:solidFill>
                  <a:schemeClr val="bg1"/>
                </a:solidFill>
                <a:latin typeface="Century Gothic" panose="020B0502020202020204" pitchFamily="34" charset="0"/>
              </a:rPr>
              <a:t>“[The videos] were concise, which people love. People don't have time to be watching 20-minute videos.”</a:t>
            </a:r>
            <a:endParaRPr lang="en-GB" sz="1600" b="1">
              <a:solidFill>
                <a:schemeClr val="bg1"/>
              </a:solidFill>
              <a:latin typeface="Century Gothic" panose="020B0502020202020204" pitchFamily="34" charset="0"/>
            </a:endParaRPr>
          </a:p>
        </p:txBody>
      </p:sp>
      <p:sp>
        <p:nvSpPr>
          <p:cNvPr id="26" name="Speech Bubble: Oval 25">
            <a:extLst>
              <a:ext uri="{FF2B5EF4-FFF2-40B4-BE49-F238E27FC236}">
                <a16:creationId xmlns:a16="http://schemas.microsoft.com/office/drawing/2014/main" id="{A53A7C0C-9723-335A-660B-0E60B0FE4602}"/>
              </a:ext>
            </a:extLst>
          </p:cNvPr>
          <p:cNvSpPr/>
          <p:nvPr/>
        </p:nvSpPr>
        <p:spPr>
          <a:xfrm>
            <a:off x="8863463" y="4326612"/>
            <a:ext cx="3173788" cy="1713178"/>
          </a:xfrm>
          <a:prstGeom prst="wedgeEllipseCallout">
            <a:avLst>
              <a:gd name="adj1" fmla="val -47772"/>
              <a:gd name="adj2" fmla="val -55514"/>
            </a:avLst>
          </a:prstGeom>
          <a:solidFill>
            <a:srgbClr val="ED7C30"/>
          </a:solidFill>
          <a:ln>
            <a:solidFill>
              <a:srgbClr val="ED7C3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i="1">
                <a:solidFill>
                  <a:schemeClr val="bg1"/>
                </a:solidFill>
                <a:latin typeface="Century Gothic" panose="020B0502020202020204" pitchFamily="34" charset="0"/>
              </a:rPr>
              <a:t>“I think it's good to have a GP saying their advice because it's advice that people can trust.” </a:t>
            </a:r>
            <a:endParaRPr lang="en-GB" sz="16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5590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1" grpId="0" animBg="1"/>
      <p:bldP spid="22"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C0DAD1-D6DA-AA61-7922-CF15419581B1}"/>
              </a:ext>
            </a:extLst>
          </p:cNvPr>
          <p:cNvSpPr/>
          <p:nvPr/>
        </p:nvSpPr>
        <p:spPr>
          <a:xfrm>
            <a:off x="0" y="-53803"/>
            <a:ext cx="3261674" cy="6911803"/>
          </a:xfrm>
          <a:prstGeom prst="rect">
            <a:avLst/>
          </a:prstGeom>
          <a:solidFill>
            <a:srgbClr val="1D1E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BB1FB16-234D-1D99-E8BC-C54468BD1196}"/>
              </a:ext>
            </a:extLst>
          </p:cNvPr>
          <p:cNvSpPr/>
          <p:nvPr/>
        </p:nvSpPr>
        <p:spPr>
          <a:xfrm>
            <a:off x="3186260" y="0"/>
            <a:ext cx="150829" cy="6942841"/>
          </a:xfrm>
          <a:prstGeom prst="rect">
            <a:avLst/>
          </a:prstGeom>
          <a:solidFill>
            <a:srgbClr val="12A1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5420FD35-136D-7F87-22CC-CBAEFBE3DBE2}"/>
              </a:ext>
            </a:extLst>
          </p:cNvPr>
          <p:cNvSpPr txBox="1">
            <a:spLocks/>
          </p:cNvSpPr>
          <p:nvPr/>
        </p:nvSpPr>
        <p:spPr>
          <a:xfrm>
            <a:off x="168578" y="33954"/>
            <a:ext cx="2863273" cy="2312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Century Gothic" panose="020B0502020202020204" pitchFamily="34" charset="0"/>
                <a:ea typeface="+mj-ea"/>
                <a:cs typeface="+mj-cs"/>
              </a:defRPr>
            </a:lvl1pPr>
          </a:lstStyle>
          <a:p>
            <a:r>
              <a:rPr lang="en-GB" sz="3600"/>
              <a:t>Example of change made: Navigation</a:t>
            </a:r>
          </a:p>
        </p:txBody>
      </p:sp>
      <p:pic>
        <p:nvPicPr>
          <p:cNvPr id="15" name="Picture 14" descr="A picture containing text&#10;&#10;Description automatically generated">
            <a:extLst>
              <a:ext uri="{FF2B5EF4-FFF2-40B4-BE49-F238E27FC236}">
                <a16:creationId xmlns:a16="http://schemas.microsoft.com/office/drawing/2014/main" id="{31078160-51E6-F864-F3B2-6B66D21C0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32" y="5889833"/>
            <a:ext cx="1874952" cy="804904"/>
          </a:xfrm>
          <a:prstGeom prst="rect">
            <a:avLst/>
          </a:prstGeom>
        </p:spPr>
      </p:pic>
      <p:pic>
        <p:nvPicPr>
          <p:cNvPr id="20" name="Graphic 19" descr="Female Profile with solid fill">
            <a:extLst>
              <a:ext uri="{FF2B5EF4-FFF2-40B4-BE49-F238E27FC236}">
                <a16:creationId xmlns:a16="http://schemas.microsoft.com/office/drawing/2014/main" id="{25F0847E-85FC-1F5A-FBF7-9710A6B394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41197" y="3021933"/>
            <a:ext cx="914400" cy="914400"/>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C8871258-F62D-60EB-659C-29F6443731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63" b="2846"/>
          <a:stretch/>
        </p:blipFill>
        <p:spPr bwMode="auto">
          <a:xfrm>
            <a:off x="5488760" y="134044"/>
            <a:ext cx="3759968" cy="63552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728D4680-610D-CA27-B13B-2D7E6A907188}"/>
              </a:ext>
            </a:extLst>
          </p:cNvPr>
          <p:cNvPicPr>
            <a:picLocks noChangeAspect="1"/>
          </p:cNvPicPr>
          <p:nvPr/>
        </p:nvPicPr>
        <p:blipFill rotWithShape="1">
          <a:blip r:embed="rId7"/>
          <a:srcRect l="1272" t="8157" r="12789" b="23837"/>
          <a:stretch/>
        </p:blipFill>
        <p:spPr>
          <a:xfrm>
            <a:off x="5900581" y="914994"/>
            <a:ext cx="2916232" cy="4780956"/>
          </a:xfrm>
          <a:prstGeom prst="rect">
            <a:avLst/>
          </a:prstGeom>
        </p:spPr>
      </p:pic>
      <p:pic>
        <p:nvPicPr>
          <p:cNvPr id="24" name="Picture 23">
            <a:extLst>
              <a:ext uri="{FF2B5EF4-FFF2-40B4-BE49-F238E27FC236}">
                <a16:creationId xmlns:a16="http://schemas.microsoft.com/office/drawing/2014/main" id="{5963114E-596C-93E7-2139-C5A2E3DCE468}"/>
              </a:ext>
            </a:extLst>
          </p:cNvPr>
          <p:cNvPicPr>
            <a:picLocks noChangeAspect="1"/>
          </p:cNvPicPr>
          <p:nvPr/>
        </p:nvPicPr>
        <p:blipFill rotWithShape="1">
          <a:blip r:embed="rId8"/>
          <a:srcRect l="1248" t="8056" r="11905" b="23118"/>
          <a:stretch/>
        </p:blipFill>
        <p:spPr>
          <a:xfrm>
            <a:off x="5899200" y="908380"/>
            <a:ext cx="2916000" cy="4787570"/>
          </a:xfrm>
          <a:prstGeom prst="rect">
            <a:avLst/>
          </a:prstGeom>
        </p:spPr>
      </p:pic>
      <p:pic>
        <p:nvPicPr>
          <p:cNvPr id="28" name="Picture 27">
            <a:extLst>
              <a:ext uri="{FF2B5EF4-FFF2-40B4-BE49-F238E27FC236}">
                <a16:creationId xmlns:a16="http://schemas.microsoft.com/office/drawing/2014/main" id="{B0E5BF22-201A-FC41-FE44-3117D880ADE4}"/>
              </a:ext>
            </a:extLst>
          </p:cNvPr>
          <p:cNvPicPr>
            <a:picLocks noChangeAspect="1"/>
          </p:cNvPicPr>
          <p:nvPr/>
        </p:nvPicPr>
        <p:blipFill rotWithShape="1">
          <a:blip r:embed="rId9"/>
          <a:srcRect l="1357" t="7778" r="11905" b="23577"/>
          <a:stretch/>
        </p:blipFill>
        <p:spPr>
          <a:xfrm>
            <a:off x="5899200" y="914995"/>
            <a:ext cx="2916000" cy="4780956"/>
          </a:xfrm>
          <a:prstGeom prst="rect">
            <a:avLst/>
          </a:prstGeom>
        </p:spPr>
      </p:pic>
      <p:pic>
        <p:nvPicPr>
          <p:cNvPr id="32" name="Picture 31">
            <a:extLst>
              <a:ext uri="{FF2B5EF4-FFF2-40B4-BE49-F238E27FC236}">
                <a16:creationId xmlns:a16="http://schemas.microsoft.com/office/drawing/2014/main" id="{5E35CEFE-072C-1C9B-501C-C7783C05D822}"/>
              </a:ext>
            </a:extLst>
          </p:cNvPr>
          <p:cNvPicPr>
            <a:picLocks noChangeAspect="1"/>
          </p:cNvPicPr>
          <p:nvPr/>
        </p:nvPicPr>
        <p:blipFill rotWithShape="1">
          <a:blip r:embed="rId10"/>
          <a:srcRect l="1524" t="7778" r="11914" b="23621"/>
          <a:stretch/>
        </p:blipFill>
        <p:spPr>
          <a:xfrm>
            <a:off x="5899200" y="914993"/>
            <a:ext cx="2916000" cy="4787570"/>
          </a:xfrm>
          <a:prstGeom prst="rect">
            <a:avLst/>
          </a:prstGeom>
        </p:spPr>
      </p:pic>
      <p:pic>
        <p:nvPicPr>
          <p:cNvPr id="34" name="Picture 33">
            <a:extLst>
              <a:ext uri="{FF2B5EF4-FFF2-40B4-BE49-F238E27FC236}">
                <a16:creationId xmlns:a16="http://schemas.microsoft.com/office/drawing/2014/main" id="{27644DD8-B498-5953-C340-EC75A7E3F72A}"/>
              </a:ext>
            </a:extLst>
          </p:cNvPr>
          <p:cNvPicPr>
            <a:picLocks noChangeAspect="1"/>
          </p:cNvPicPr>
          <p:nvPr/>
        </p:nvPicPr>
        <p:blipFill rotWithShape="1">
          <a:blip r:embed="rId11"/>
          <a:srcRect l="1533" t="7778" r="11905" b="23716"/>
          <a:stretch/>
        </p:blipFill>
        <p:spPr>
          <a:xfrm>
            <a:off x="5899200" y="908380"/>
            <a:ext cx="2916000" cy="4780956"/>
          </a:xfrm>
          <a:prstGeom prst="rect">
            <a:avLst/>
          </a:prstGeom>
        </p:spPr>
      </p:pic>
    </p:spTree>
    <p:extLst>
      <p:ext uri="{BB962C8B-B14F-4D97-AF65-F5344CB8AC3E}">
        <p14:creationId xmlns:p14="http://schemas.microsoft.com/office/powerpoint/2010/main" val="353489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D376DE9BDA924EAA6F3AD189B56647" ma:contentTypeVersion="18" ma:contentTypeDescription="Create a new document." ma:contentTypeScope="" ma:versionID="8dfd57a165947bc1b16a2e9c76922a19">
  <xsd:schema xmlns:xsd="http://www.w3.org/2001/XMLSchema" xmlns:xs="http://www.w3.org/2001/XMLSchema" xmlns:p="http://schemas.microsoft.com/office/2006/metadata/properties" xmlns:ns2="89c6fdbb-57fe-44dc-b207-34a27d451c18" xmlns:ns3="b2fc1c10-316e-4d7a-9bd8-c7fd03026c13" targetNamespace="http://schemas.microsoft.com/office/2006/metadata/properties" ma:root="true" ma:fieldsID="4ce1dcaf5a717064d51d8360cd4323d4" ns2:_="" ns3:_="">
    <xsd:import namespace="89c6fdbb-57fe-44dc-b207-34a27d451c18"/>
    <xsd:import namespace="b2fc1c10-316e-4d7a-9bd8-c7fd03026c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6fdbb-57fe-44dc-b207-34a27d451c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element name="date" ma:index="23" nillable="true" ma:displayName="date" ma:format="DateTime" ma:internalName="date">
      <xsd:simpleType>
        <xsd:restriction base="dms:DateTim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fc1c10-316e-4d7a-9bd8-c7fd03026c1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3d78d7a-2422-48f4-aecb-a0fc4f50f820}" ma:internalName="TaxCatchAll" ma:showField="CatchAllData" ma:web="b2fc1c10-316e-4d7a-9bd8-c7fd03026c1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c6fdbb-57fe-44dc-b207-34a27d451c18">
      <Terms xmlns="http://schemas.microsoft.com/office/infopath/2007/PartnerControls"/>
    </lcf76f155ced4ddcb4097134ff3c332f>
    <TaxCatchAll xmlns="b2fc1c10-316e-4d7a-9bd8-c7fd03026c13" xsi:nil="true"/>
    <date xmlns="89c6fdbb-57fe-44dc-b207-34a27d451c18" xsi:nil="true"/>
  </documentManagement>
</p:properties>
</file>

<file path=customXml/itemProps1.xml><?xml version="1.0" encoding="utf-8"?>
<ds:datastoreItem xmlns:ds="http://schemas.openxmlformats.org/officeDocument/2006/customXml" ds:itemID="{D9598E96-FE08-4033-BAE9-8B37A8FD08E1}">
  <ds:schemaRefs>
    <ds:schemaRef ds:uri="http://schemas.microsoft.com/sharepoint/v3/contenttype/forms"/>
  </ds:schemaRefs>
</ds:datastoreItem>
</file>

<file path=customXml/itemProps2.xml><?xml version="1.0" encoding="utf-8"?>
<ds:datastoreItem xmlns:ds="http://schemas.openxmlformats.org/officeDocument/2006/customXml" ds:itemID="{A334479F-B3BD-42F0-B8AC-449C0FB5A45A}">
  <ds:schemaRefs>
    <ds:schemaRef ds:uri="89c6fdbb-57fe-44dc-b207-34a27d451c18"/>
    <ds:schemaRef ds:uri="b2fc1c10-316e-4d7a-9bd8-c7fd03026c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DE9AE9-41BE-47FD-BDD2-30CC0AF97928}">
  <ds:schemaRefs>
    <ds:schemaRef ds:uri="b2fc1c10-316e-4d7a-9bd8-c7fd03026c13"/>
    <ds:schemaRef ds:uri="http://purl.org/dc/dcmitype/"/>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9c6fdbb-57fe-44dc-b207-34a27d451c18"/>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1078</Words>
  <Application>Microsoft Office PowerPoint</Application>
  <PresentationFormat>Widescreen</PresentationFormat>
  <Paragraphs>222</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Wingdings</vt:lpstr>
      <vt:lpstr>Office Theme</vt:lpstr>
      <vt:lpstr>PowerPoint Presentation</vt:lpstr>
      <vt:lpstr>Overview</vt:lpstr>
      <vt:lpstr>Phases of the study</vt:lpstr>
      <vt:lpstr>Background and aims</vt:lpstr>
      <vt:lpstr>PowerPoint Presentation</vt:lpstr>
      <vt:lpstr>Sample characteristics</vt:lpstr>
      <vt:lpstr>Intervention optimisation</vt:lpstr>
      <vt:lpstr>What did participants like?</vt:lpstr>
      <vt:lpstr>PowerPoint Presentation</vt:lpstr>
      <vt:lpstr>Table of changes: Navigation</vt:lpstr>
      <vt:lpstr>Navigation changes</vt:lpstr>
      <vt:lpstr>New tailoring and dashboard</vt:lpstr>
      <vt:lpstr>What else did we learn?</vt:lpstr>
      <vt:lpstr>PowerPoint Presentation</vt:lpstr>
      <vt:lpstr>Next steps</vt:lpstr>
      <vt:lpstr>PowerPoint Presentation</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Acne Care Online Study  Chief Investigators: Prof Miriam Santer and Dr Ingrid Muller  Contact: Rosie Essery, Academic Programme Manager acnecare@soton.ac.uk</dc:title>
  <dc:creator>Rosie Essery</dc:creator>
  <cp:lastModifiedBy>Mary Steele</cp:lastModifiedBy>
  <cp:revision>1</cp:revision>
  <cp:lastPrinted>2023-07-17T13:38:31Z</cp:lastPrinted>
  <dcterms:created xsi:type="dcterms:W3CDTF">2022-11-10T09:00:22Z</dcterms:created>
  <dcterms:modified xsi:type="dcterms:W3CDTF">2024-09-10T13:29:01Z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0x01010051D376DE9BDA924EAA6F3AD189B56647</vt:lpwstr>
  </property>
  <property fmtid="{D5CDD505-2E9C-101B-9397-08002B2CF9AE}" pid="3" name="MediaServiceImageTags">
    <vt:lpwstr/>
  </property>
</Properties>
</file>